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aleway"/>
      <p:regular r:id="rId34"/>
      <p:bold r:id="rId35"/>
      <p:italic r:id="rId36"/>
      <p:boldItalic r:id="rId37"/>
    </p:embeddedFont>
    <p:embeddedFont>
      <p:font typeface="Roboto"/>
      <p:regular r:id="rId38"/>
      <p:bold r:id="rId39"/>
      <p:italic r:id="rId40"/>
      <p:boldItalic r:id="rId41"/>
    </p:embeddedFont>
    <p:embeddedFont>
      <p:font typeface="Poppins"/>
      <p:regular r:id="rId42"/>
      <p:bold r:id="rId43"/>
      <p:italic r:id="rId44"/>
      <p:boldItalic r:id="rId45"/>
    </p:embeddedFont>
    <p:embeddedFont>
      <p:font typeface="Cabin"/>
      <p:regular r:id="rId46"/>
      <p:bold r:id="rId47"/>
      <p:italic r:id="rId48"/>
      <p:boldItalic r:id="rId49"/>
    </p:embeddedFont>
    <p:embeddedFont>
      <p:font typeface="Montserrat"/>
      <p:regular r:id="rId50"/>
      <p:bold r:id="rId51"/>
      <p:italic r:id="rId52"/>
      <p:boldItalic r:id="rId53"/>
    </p:embeddedFont>
    <p:embeddedFont>
      <p:font typeface="Poppins Medium"/>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Poppins-regular.fntdata"/><Relationship Id="rId41" Type="http://schemas.openxmlformats.org/officeDocument/2006/relationships/font" Target="fonts/Roboto-boldItalic.fntdata"/><Relationship Id="rId44" Type="http://schemas.openxmlformats.org/officeDocument/2006/relationships/font" Target="fonts/Poppins-italic.fntdata"/><Relationship Id="rId43" Type="http://schemas.openxmlformats.org/officeDocument/2006/relationships/font" Target="fonts/Poppins-bold.fntdata"/><Relationship Id="rId46" Type="http://schemas.openxmlformats.org/officeDocument/2006/relationships/font" Target="fonts/Cabin-regular.fntdata"/><Relationship Id="rId45"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abin-italic.fntdata"/><Relationship Id="rId47" Type="http://schemas.openxmlformats.org/officeDocument/2006/relationships/font" Target="fonts/Cabin-bold.fntdata"/><Relationship Id="rId49" Type="http://schemas.openxmlformats.org/officeDocument/2006/relationships/font" Target="fonts/Cabin-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Raleway-bold.fntdata"/><Relationship Id="rId34" Type="http://schemas.openxmlformats.org/officeDocument/2006/relationships/font" Target="fonts/Raleway-regular.fntdata"/><Relationship Id="rId37" Type="http://schemas.openxmlformats.org/officeDocument/2006/relationships/font" Target="fonts/Raleway-boldItalic.fntdata"/><Relationship Id="rId36" Type="http://schemas.openxmlformats.org/officeDocument/2006/relationships/font" Target="fonts/Raleway-italic.fntdata"/><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6.xml"/><Relationship Id="rId55" Type="http://schemas.openxmlformats.org/officeDocument/2006/relationships/font" Target="fonts/PoppinsMedium-bold.fntdata"/><Relationship Id="rId10" Type="http://schemas.openxmlformats.org/officeDocument/2006/relationships/slide" Target="slides/slide5.xml"/><Relationship Id="rId54" Type="http://schemas.openxmlformats.org/officeDocument/2006/relationships/font" Target="fonts/PoppinsMedium-regular.fntdata"/><Relationship Id="rId13" Type="http://schemas.openxmlformats.org/officeDocument/2006/relationships/slide" Target="slides/slide8.xml"/><Relationship Id="rId57" Type="http://schemas.openxmlformats.org/officeDocument/2006/relationships/font" Target="fonts/PoppinsMedium-boldItalic.fntdata"/><Relationship Id="rId12" Type="http://schemas.openxmlformats.org/officeDocument/2006/relationships/slide" Target="slides/slide7.xml"/><Relationship Id="rId56" Type="http://schemas.openxmlformats.org/officeDocument/2006/relationships/font" Target="fonts/PoppinsMedium-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Kelly and Jen</a:t>
            </a:r>
            <a:endParaRPr b="1" sz="1200">
              <a:solidFill>
                <a:schemeClr val="dk1"/>
              </a:solidFill>
              <a:latin typeface="Poppins"/>
              <a:ea typeface="Poppins"/>
              <a:cs typeface="Poppins"/>
              <a:sym typeface="Poppins"/>
            </a:endParaRPr>
          </a:p>
          <a:p>
            <a:pPr indent="0" lvl="0" marL="457200" rtl="0" algn="l">
              <a:spcBef>
                <a:spcPts val="0"/>
              </a:spcBef>
              <a:spcAft>
                <a:spcPts val="0"/>
              </a:spcAft>
              <a:buNone/>
            </a:pPr>
            <a:r>
              <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Good afternoon, we are pleased to present to you today on A System’s Approach to Leading Literacy. </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As proud graduates of the school district where we serve, Columbus City Schools, we are particularly excited to share our story.</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 I am Kelly Rivers, the Executive Director of Literacy and Specialized Programming</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And I am Jen Ey, Director of Literacy.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500432e85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500432e85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Kelly </a:t>
            </a:r>
            <a:endParaRPr b="1" sz="1200">
              <a:solidFill>
                <a:schemeClr val="dk1"/>
              </a:solidFill>
              <a:latin typeface="Poppins"/>
              <a:ea typeface="Poppins"/>
              <a:cs typeface="Poppins"/>
              <a:sym typeface="Poppins"/>
            </a:endParaRPr>
          </a:p>
          <a:p>
            <a:pPr indent="0" lvl="0" marL="457200" rtl="0" algn="l">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Poppins"/>
                <a:ea typeface="Poppins"/>
                <a:cs typeface="Poppins"/>
                <a:sym typeface="Poppins"/>
              </a:rPr>
              <a:t>With this crisis we know that there is strong need for change. As a school district we can often experience all six concerns simultaneously. But we know waiting is not an option. Systems change must take place.</a:t>
            </a:r>
            <a:r>
              <a:rPr b="1" lang="en" sz="1200" u="sng">
                <a:solidFill>
                  <a:schemeClr val="lt1"/>
                </a:solidFill>
                <a:latin typeface="Poppins"/>
                <a:ea typeface="Poppins"/>
                <a:cs typeface="Poppins"/>
                <a:sym typeface="Poppins"/>
              </a:rPr>
              <a:t>Systems</a:t>
            </a:r>
            <a:endParaRPr b="1" sz="1200" u="sng">
              <a:solidFill>
                <a:schemeClr val="lt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Systems change can be defined as shifting components or parts of a system — and the pattern of interactions between these parts — to ultimately form a new system that behaves in a qualitatively [and quantitatively] different way.</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Research shows that growth proceeds achievement. To increase literacy proficiency, there is no elevator, you have to take the stairs- incremental purposeful steps to increase the literacy health of the district, ensuring we have quality evidence-based  literacy experiences inside and outside of the school walls</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Next, we will highlight our aggressive plan to increase literacy achievement that incorporates all key stakeholders who impact our students daily.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6fabe470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66fabe470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500432e85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500432e85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Kelly</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There is no elevator to success, you have to take the stairs.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We began our change  process in the 2019 school year piloting and selecting our core curriculum. Our first year of implementation was during the 2020-2021 school year, in which we were remote for the first 2/3rds of the school year and staggered attendance for the remainder of that year.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We continued our activation years in the 2021-2022 school year and focused on implementing in 2022-2023 school year to include invaluable coaching support through HMH and Fundations.</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This year our work is to focus on providing clarity in what is prioritized in each curriculum and and what is monitored.  With concluding the last two years with fidelity of </a:t>
            </a:r>
            <a:r>
              <a:rPr lang="en" sz="1200">
                <a:solidFill>
                  <a:schemeClr val="dk1"/>
                </a:solidFill>
                <a:latin typeface="Montserrat"/>
                <a:ea typeface="Montserrat"/>
                <a:cs typeface="Montserrat"/>
                <a:sym typeface="Montserrat"/>
              </a:rPr>
              <a:t>implementation</a:t>
            </a:r>
            <a:r>
              <a:rPr lang="en" sz="1200">
                <a:solidFill>
                  <a:schemeClr val="dk1"/>
                </a:solidFill>
                <a:latin typeface="Montserrat"/>
                <a:ea typeface="Montserrat"/>
                <a:cs typeface="Montserrat"/>
                <a:sym typeface="Montserrat"/>
              </a:rPr>
              <a:t> and </a:t>
            </a:r>
            <a:r>
              <a:rPr lang="en" sz="1200">
                <a:solidFill>
                  <a:schemeClr val="dk1"/>
                </a:solidFill>
                <a:latin typeface="Montserrat"/>
                <a:ea typeface="Montserrat"/>
                <a:cs typeface="Montserrat"/>
                <a:sym typeface="Montserrat"/>
              </a:rPr>
              <a:t>refinement</a:t>
            </a:r>
            <a:r>
              <a:rPr lang="en" sz="1200">
                <a:solidFill>
                  <a:schemeClr val="dk1"/>
                </a:solidFill>
                <a:latin typeface="Montserrat"/>
                <a:ea typeface="Montserrat"/>
                <a:cs typeface="Montserrat"/>
                <a:sym typeface="Montserrat"/>
              </a:rPr>
              <a:t> and planning.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69ba5c15ab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69ba5c15ab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Kelly</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SzPts val="1200"/>
              <a:buFont typeface="Montserrat"/>
              <a:buChar char="●"/>
            </a:pPr>
            <a:r>
              <a:rPr lang="en" sz="1200">
                <a:latin typeface="Montserrat"/>
                <a:ea typeface="Montserrat"/>
                <a:cs typeface="Montserrat"/>
                <a:sym typeface="Montserrat"/>
              </a:rPr>
              <a:t>We have outlined 3 strategies to increase literacy achievement for students once they enter our doors as exciting new Kindergartners. </a:t>
            </a:r>
            <a:endParaRPr sz="1200">
              <a:latin typeface="Montserrat"/>
              <a:ea typeface="Montserrat"/>
              <a:cs typeface="Montserrat"/>
              <a:sym typeface="Montserrat"/>
            </a:endParaRPr>
          </a:p>
          <a:p>
            <a:pPr indent="-304800" lvl="1" marL="914400" rtl="0" algn="l">
              <a:spcBef>
                <a:spcPts val="0"/>
              </a:spcBef>
              <a:spcAft>
                <a:spcPts val="0"/>
              </a:spcAft>
              <a:buSzPts val="1200"/>
              <a:buFont typeface="Montserrat"/>
              <a:buChar char="○"/>
            </a:pPr>
            <a:r>
              <a:rPr lang="en" sz="1200">
                <a:latin typeface="Montserrat"/>
                <a:ea typeface="Montserrat"/>
                <a:cs typeface="Montserrat"/>
                <a:sym typeface="Montserrat"/>
              </a:rPr>
              <a:t>Professional Development rooted in evidence-based strategies for each teacher of literacy focus on all critical areas of literacy including: phonological awareness, phonics, fluency, vocabulary, comprehension, and writing.</a:t>
            </a:r>
            <a:endParaRPr sz="1200">
              <a:latin typeface="Montserrat"/>
              <a:ea typeface="Montserrat"/>
              <a:cs typeface="Montserrat"/>
              <a:sym typeface="Montserrat"/>
            </a:endParaRPr>
          </a:p>
          <a:p>
            <a:pPr indent="-304800" lvl="1" marL="914400" rtl="0" algn="l">
              <a:spcBef>
                <a:spcPts val="0"/>
              </a:spcBef>
              <a:spcAft>
                <a:spcPts val="0"/>
              </a:spcAft>
              <a:buSzPts val="1200"/>
              <a:buFont typeface="Montserrat"/>
              <a:buChar char="○"/>
            </a:pPr>
            <a:r>
              <a:rPr lang="en" sz="1200">
                <a:latin typeface="Montserrat"/>
                <a:ea typeface="Montserrat"/>
                <a:cs typeface="Montserrat"/>
                <a:sym typeface="Montserrat"/>
              </a:rPr>
              <a:t>Clarity in instruction at each tier for each of these areas to ensure our children are best equipped for all of the opportunities available before them</a:t>
            </a:r>
            <a:endParaRPr sz="1200">
              <a:latin typeface="Montserrat"/>
              <a:ea typeface="Montserrat"/>
              <a:cs typeface="Montserrat"/>
              <a:sym typeface="Montserrat"/>
            </a:endParaRPr>
          </a:p>
          <a:p>
            <a:pPr indent="-304800" lvl="1" marL="914400" rtl="0" algn="l">
              <a:spcBef>
                <a:spcPts val="0"/>
              </a:spcBef>
              <a:spcAft>
                <a:spcPts val="0"/>
              </a:spcAft>
              <a:buSzPts val="1200"/>
              <a:buFont typeface="Montserrat"/>
              <a:buChar char="○"/>
            </a:pPr>
            <a:r>
              <a:rPr lang="en" sz="1200">
                <a:latin typeface="Montserrat"/>
                <a:ea typeface="Montserrat"/>
                <a:cs typeface="Montserrat"/>
                <a:sym typeface="Montserrat"/>
              </a:rPr>
              <a:t>Quality literacy resources and supports for families and community partners aligned to the Science of Reading</a:t>
            </a:r>
            <a:endParaRPr sz="1200">
              <a:latin typeface="Montserrat"/>
              <a:ea typeface="Montserrat"/>
              <a:cs typeface="Montserrat"/>
              <a:sym typeface="Montserrat"/>
            </a:endParaRPr>
          </a:p>
          <a:p>
            <a:pPr indent="-304800" lvl="0" marL="457200" rtl="0" algn="l">
              <a:spcBef>
                <a:spcPts val="0"/>
              </a:spcBef>
              <a:spcAft>
                <a:spcPts val="0"/>
              </a:spcAft>
              <a:buSzPts val="1200"/>
              <a:buFont typeface="Montserrat"/>
              <a:buChar char="●"/>
            </a:pPr>
            <a:r>
              <a:rPr lang="en" sz="1200">
                <a:latin typeface="Montserrat"/>
                <a:ea typeface="Montserrat"/>
                <a:cs typeface="Montserrat"/>
                <a:sym typeface="Montserrat"/>
              </a:rPr>
              <a:t>We will go into more detail about these strategies in the next few slides- covering what we are doing, what is working well, and what areas we are still working to improve.</a:t>
            </a:r>
            <a:endParaRPr sz="1200">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66fabe470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66fabe470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69ba5c15ab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69ba5c15ab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Jen</a:t>
            </a:r>
            <a:endParaRPr b="1" sz="1200">
              <a:solidFill>
                <a:schemeClr val="dk1"/>
              </a:solidFill>
              <a:latin typeface="Poppins"/>
              <a:ea typeface="Poppins"/>
              <a:cs typeface="Poppins"/>
              <a:sym typeface="Poppins"/>
            </a:endParaRPr>
          </a:p>
          <a:p>
            <a:pPr indent="0" lvl="0" marL="457200" rtl="0" algn="l">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With over 10 million dollars dedicated to the purchase of high quality curriculum, it is vital that we  ensure we are using the district adopted curriculum and further examine additional ways to show mastery. The continual monitoring of student mastery coupled with the consistent use of evidence-based curriculum and providing opportunities for reteaching and spiraling, will position our students with the essential literacy skills they need in school and beyond.</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While we adopted quality tier 1 instructional materials aligned to the Science of Reading three years ago,  we found that a shift in instruction required clarity of what to use, when , and how.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Through a cross-departmental team, we developed essential documents to help teachers prioritize teaching- as tier 1 consists of 3 curriculum materials.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This new resource provides teachers clarity in the scope and sequence for each quarter and is aligned to our Look For document for coaches and content leads to support implementation.  The Learning Walks Tool designed  for principals, provides them specific skills to monitor implementation (which I will discuss in a few slides), so that we are monitoring and supporting the curriculum in real time.</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This allows us to provide immediate support when and where needed.</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District level support (including area superintendents, coaches, members of the Academic Services team, the whole child department and the department of equity utilize this same tool when conducting visits, and will use the feedback to better support schools when and where needed.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9ba5c15a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69ba5c15a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Jen</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SzPts val="1200"/>
              <a:buFont typeface="Poppins"/>
              <a:buChar char="●"/>
            </a:pPr>
            <a:r>
              <a:rPr lang="en" sz="1200">
                <a:latin typeface="Poppins"/>
                <a:ea typeface="Poppins"/>
                <a:cs typeface="Poppins"/>
                <a:sym typeface="Poppins"/>
              </a:rPr>
              <a:t>We begin our focus on clarity of </a:t>
            </a:r>
            <a:r>
              <a:rPr lang="en" sz="1200">
                <a:latin typeface="Poppins"/>
                <a:ea typeface="Poppins"/>
                <a:cs typeface="Poppins"/>
                <a:sym typeface="Poppins"/>
              </a:rPr>
              <a:t>implementation</a:t>
            </a:r>
            <a:r>
              <a:rPr lang="en" sz="1200">
                <a:latin typeface="Poppins"/>
                <a:ea typeface="Poppins"/>
                <a:cs typeface="Poppins"/>
                <a:sym typeface="Poppins"/>
              </a:rPr>
              <a:t> by providing teachers our Curriculum Essentials document, which prioritizes our 3 curriculum resources by quarter for each grade level. This document highlights the critical skills taught in each module of learning.</a:t>
            </a:r>
            <a:endParaRPr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 sz="1200">
                <a:latin typeface="Poppins"/>
                <a:ea typeface="Poppins"/>
                <a:cs typeface="Poppins"/>
                <a:sym typeface="Poppins"/>
              </a:rPr>
              <a:t>We then prioritize the skills we monitor in our classrooms, </a:t>
            </a:r>
            <a:r>
              <a:rPr lang="en" sz="1200">
                <a:latin typeface="Poppins"/>
                <a:ea typeface="Poppins"/>
                <a:cs typeface="Poppins"/>
                <a:sym typeface="Poppins"/>
              </a:rPr>
              <a:t>focusing</a:t>
            </a:r>
            <a:r>
              <a:rPr lang="en" sz="1200">
                <a:latin typeface="Poppins"/>
                <a:ea typeface="Poppins"/>
                <a:cs typeface="Poppins"/>
                <a:sym typeface="Poppins"/>
              </a:rPr>
              <a:t> on phonological awareness and phonics in grades Pre-K-2 and writing and comprehension in grades 3-5. Our team highlights the critical skills for our building coaches to better support teachers in the sequence that these skills are taught. </a:t>
            </a:r>
            <a:endParaRPr sz="1200">
              <a:latin typeface="Poppins"/>
              <a:ea typeface="Poppins"/>
              <a:cs typeface="Poppins"/>
              <a:sym typeface="Poppi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69ba5c15a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69ba5c15a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J</a:t>
            </a:r>
            <a:r>
              <a:rPr b="1" lang="en" sz="1200">
                <a:solidFill>
                  <a:schemeClr val="dk1"/>
                </a:solidFill>
                <a:latin typeface="Poppins"/>
                <a:ea typeface="Poppins"/>
                <a:cs typeface="Poppins"/>
                <a:sym typeface="Poppins"/>
              </a:rPr>
              <a:t>en</a:t>
            </a:r>
            <a:br>
              <a:rPr b="1" lang="en" sz="1200">
                <a:solidFill>
                  <a:schemeClr val="dk1"/>
                </a:solidFill>
                <a:latin typeface="Poppins"/>
                <a:ea typeface="Poppins"/>
                <a:cs typeface="Poppins"/>
                <a:sym typeface="Poppins"/>
              </a:rPr>
            </a:br>
            <a:endParaRPr b="1" sz="1200">
              <a:solidFill>
                <a:schemeClr val="dk1"/>
              </a:solidFill>
              <a:latin typeface="Poppins"/>
              <a:ea typeface="Poppins"/>
              <a:cs typeface="Poppins"/>
              <a:sym typeface="Poppins"/>
            </a:endParaRPr>
          </a:p>
          <a:p>
            <a:pPr indent="-304800" lvl="0" marL="457200" rtl="0" algn="l">
              <a:spcBef>
                <a:spcPts val="0"/>
              </a:spcBef>
              <a:spcAft>
                <a:spcPts val="0"/>
              </a:spcAft>
              <a:buSzPts val="1200"/>
              <a:buFont typeface="Poppins"/>
              <a:buChar char="●"/>
            </a:pPr>
            <a:r>
              <a:rPr lang="en" sz="1200">
                <a:latin typeface="Poppins"/>
                <a:ea typeface="Poppins"/>
                <a:cs typeface="Poppins"/>
                <a:sym typeface="Poppins"/>
              </a:rPr>
              <a:t>Principals then conduct learning walks by </a:t>
            </a:r>
            <a:r>
              <a:rPr lang="en" sz="1200">
                <a:latin typeface="Poppins"/>
                <a:ea typeface="Poppins"/>
                <a:cs typeface="Poppins"/>
                <a:sym typeface="Poppins"/>
              </a:rPr>
              <a:t>visiting classrooms and determining the level of implementation that is occurring. This is through the Look Fors Document- key skills to monitor each quarter.</a:t>
            </a:r>
            <a:endParaRPr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 sz="1200">
                <a:latin typeface="Poppins"/>
                <a:ea typeface="Poppins"/>
                <a:cs typeface="Poppins"/>
                <a:sym typeface="Poppins"/>
              </a:rPr>
              <a:t>The ratings of implementation are then accumulated in our CCS Literacy Dashboard. This allows us to dispatch support when needed. </a:t>
            </a:r>
            <a:endParaRPr sz="1200">
              <a:latin typeface="Poppins"/>
              <a:ea typeface="Poppins"/>
              <a:cs typeface="Poppins"/>
              <a:sym typeface="Poppi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66fabe470c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66fabe470c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6fabe470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66fabe470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Jen</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As previously mentioned, there is a national concern about the declining rate of literacy. We find these same concerns within our district. Many times, our building leaders are faced with literacy data that models an inverted triangle, where most students require tier 2 or tier 3 intervention,</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When this occurs, research shows that it is a tier 1 concern- meaning that students are not accessing quality grade level materials. A longitudinal study released by the US Department of Education, spanning 15 years found that “Identifying Tier 1 reading instruction that benefits most students is critical to the successful implementation of multi-tiered systems and meeting a diverse range of student learning needs.”</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500432e85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500432e85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Jen</a:t>
            </a:r>
            <a:endParaRPr b="1" sz="1200">
              <a:solidFill>
                <a:schemeClr val="dk1"/>
              </a:solidFill>
              <a:latin typeface="Poppins"/>
              <a:ea typeface="Poppins"/>
              <a:cs typeface="Poppins"/>
              <a:sym typeface="Poppins"/>
            </a:endParaRPr>
          </a:p>
          <a:p>
            <a:pPr indent="0" lvl="0" marL="457200" rtl="0" algn="l">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Today we will</a:t>
            </a:r>
            <a:endParaRPr sz="1200">
              <a:solidFill>
                <a:schemeClr val="dk1"/>
              </a:solidFill>
              <a:latin typeface="Poppins"/>
              <a:ea typeface="Poppins"/>
              <a:cs typeface="Poppins"/>
              <a:sym typeface="Poppins"/>
            </a:endParaRPr>
          </a:p>
          <a:p>
            <a:pPr indent="-304800" lvl="1" marL="9144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Provide some background of our district</a:t>
            </a:r>
            <a:endParaRPr sz="1200">
              <a:solidFill>
                <a:schemeClr val="dk1"/>
              </a:solidFill>
              <a:latin typeface="Poppins"/>
              <a:ea typeface="Poppins"/>
              <a:cs typeface="Poppins"/>
              <a:sym typeface="Poppins"/>
            </a:endParaRPr>
          </a:p>
          <a:p>
            <a:pPr indent="-304800" lvl="1" marL="9144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Discuss our timeline for curriculum implementation</a:t>
            </a:r>
            <a:endParaRPr sz="1200">
              <a:solidFill>
                <a:schemeClr val="dk1"/>
              </a:solidFill>
              <a:latin typeface="Poppins"/>
              <a:ea typeface="Poppins"/>
              <a:cs typeface="Poppins"/>
              <a:sym typeface="Poppins"/>
            </a:endParaRPr>
          </a:p>
          <a:p>
            <a:pPr indent="-304800" lvl="1" marL="9144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Provide details on our approach in developing and implementing a system to increase literacy achievement</a:t>
            </a:r>
            <a:endParaRPr sz="1200">
              <a:solidFill>
                <a:schemeClr val="dk1"/>
              </a:solidFill>
              <a:latin typeface="Poppins"/>
              <a:ea typeface="Poppins"/>
              <a:cs typeface="Poppins"/>
              <a:sym typeface="Poppins"/>
            </a:endParaRPr>
          </a:p>
          <a:p>
            <a:pPr indent="-304800" lvl="1" marL="9144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Explain our MTSS infrastructure built on the Science of Reading</a:t>
            </a:r>
            <a:endParaRPr sz="1200">
              <a:solidFill>
                <a:schemeClr val="dk1"/>
              </a:solidFill>
              <a:latin typeface="Poppins"/>
              <a:ea typeface="Poppins"/>
              <a:cs typeface="Poppins"/>
              <a:sym typeface="Poppins"/>
            </a:endParaRPr>
          </a:p>
          <a:p>
            <a:pPr indent="-304800" lvl="1" marL="9144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Discuss our significant growth and achievement</a:t>
            </a:r>
            <a:endParaRPr sz="1200">
              <a:solidFill>
                <a:schemeClr val="dk1"/>
              </a:solidFill>
              <a:latin typeface="Poppins"/>
              <a:ea typeface="Poppins"/>
              <a:cs typeface="Poppins"/>
              <a:sym typeface="Poppins"/>
            </a:endParaRPr>
          </a:p>
          <a:p>
            <a:pPr indent="-304800" lvl="1" marL="9144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Provide resources and answer any questions you may have.</a:t>
            </a:r>
            <a:endParaRPr sz="1200">
              <a:solidFill>
                <a:schemeClr val="dk1"/>
              </a:solidFill>
              <a:latin typeface="Poppins"/>
              <a:ea typeface="Poppins"/>
              <a:cs typeface="Poppins"/>
              <a:sym typeface="Poppi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66fabe470c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66fabe470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Jen</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Similar to tier 1, there is a need to provide clarity in tier 2 and tier 3 interventions.</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Classroom teachers, as required by the Reading Improvement Monitoring Plan (RIMP), provide 30 minutes of reading intervention, as required by law.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As previously mentioned, in literacy, many of our schools are faced with an inverted triangle. Providing clarity in tier 2 and tier 3 intervention allows for the natural alignment to the Science of Reading using evidence-based strategies and moves us from compliance to action that leads to increased literacy achievement.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69ba5c15a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69ba5c15a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Jen</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Through the development of our Assessment and Progress Monitoring resource, we provide teachers clarity on what evidence based strategies should be utilized, how to intervene, and what to use to progress monitor growth.</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Providing this clarity for our students and ensuring that evidence-based strategies aligned to their most urgent literacy need, will decrease the number of students requiring tier 2 and tier 3 intervention over time. </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The National Library of Medicine did a meta analysis of literacy interventions and health, and found that </a:t>
            </a:r>
            <a:r>
              <a:rPr lang="en" sz="1200">
                <a:solidFill>
                  <a:srgbClr val="212121"/>
                </a:solidFill>
                <a:latin typeface="Montserrat"/>
                <a:ea typeface="Montserrat"/>
                <a:cs typeface="Montserrat"/>
                <a:sym typeface="Montserrat"/>
              </a:rPr>
              <a:t>the use of evidence- based multi-tiered interventions in reading has shown overall improvements in reading outcomes for participating students, as well as evidence that the incidence of reading disability may be reduced, particularly for students in kindergarten and first grade.. This support can benefit both the academic and physical health of the student.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66fabe470c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66fabe470c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66fabe470c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66fabe470c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Poppins"/>
                <a:ea typeface="Poppins"/>
                <a:cs typeface="Poppins"/>
                <a:sym typeface="Poppins"/>
              </a:rPr>
              <a:t>Kelly</a:t>
            </a:r>
            <a:endParaRPr b="1" sz="1200">
              <a:latin typeface="Poppins"/>
              <a:ea typeface="Poppins"/>
              <a:cs typeface="Poppins"/>
              <a:sym typeface="Poppi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69ba5c15ab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69ba5c15ab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Kelly</a:t>
            </a:r>
            <a:endParaRPr b="1" sz="1200">
              <a:solidFill>
                <a:schemeClr val="dk1"/>
              </a:solidFill>
              <a:latin typeface="Poppins"/>
              <a:ea typeface="Poppins"/>
              <a:cs typeface="Poppins"/>
              <a:sym typeface="Poppins"/>
            </a:endParaRPr>
          </a:p>
          <a:p>
            <a:pPr indent="0" lvl="0" marL="0" rtl="0" algn="l">
              <a:spcBef>
                <a:spcPts val="0"/>
              </a:spcBef>
              <a:spcAft>
                <a:spcPts val="0"/>
              </a:spcAft>
              <a:buNone/>
            </a:pPr>
            <a:r>
              <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 sz="1200">
                <a:solidFill>
                  <a:schemeClr val="dk1"/>
                </a:solidFill>
                <a:latin typeface="Poppins"/>
                <a:ea typeface="Poppins"/>
                <a:cs typeface="Poppins"/>
                <a:sym typeface="Poppins"/>
              </a:rPr>
              <a:t>With this targeted plan, we are already seeing results that are defying national trends..</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As previously stated, growth proceeds achievement, and we are aggressively addressing performance gaps through the accelerated growth of our students</a:t>
            </a:r>
            <a:endParaRPr sz="1200">
              <a:solidFill>
                <a:schemeClr val="dk1"/>
              </a:solidFill>
              <a:latin typeface="Poppins"/>
              <a:ea typeface="Poppins"/>
              <a:cs typeface="Poppins"/>
              <a:sym typeface="Poppins"/>
            </a:endParaRPr>
          </a:p>
          <a:p>
            <a:pPr indent="-304800" lvl="1" marL="9144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89% growth (2021-22 SY) to 105% (2022-2023) for all students</a:t>
            </a:r>
            <a:endParaRPr sz="1200">
              <a:solidFill>
                <a:schemeClr val="dk1"/>
              </a:solidFill>
              <a:latin typeface="Poppins"/>
              <a:ea typeface="Poppins"/>
              <a:cs typeface="Poppins"/>
              <a:sym typeface="Poppins"/>
            </a:endParaRPr>
          </a:p>
          <a:p>
            <a:pPr indent="-304800" lvl="1" marL="9144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86% growth (2021-22) SY to 102% (2022-2023) for black students</a:t>
            </a:r>
            <a:endParaRPr sz="1200">
              <a:solidFill>
                <a:schemeClr val="dk1"/>
              </a:solidFill>
              <a:latin typeface="Poppins"/>
              <a:ea typeface="Poppins"/>
              <a:cs typeface="Poppins"/>
              <a:sym typeface="Poppins"/>
            </a:endParaRPr>
          </a:p>
          <a:p>
            <a:pPr indent="-304800" lvl="1" marL="9144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92% growth (2021-22)  to 105%(2021-22)  for ELLs</a:t>
            </a:r>
            <a:endParaRPr sz="1200">
              <a:solidFill>
                <a:schemeClr val="dk1"/>
              </a:solidFill>
              <a:latin typeface="Poppins"/>
              <a:ea typeface="Poppins"/>
              <a:cs typeface="Poppins"/>
              <a:sym typeface="Poppins"/>
            </a:endParaRPr>
          </a:p>
          <a:p>
            <a:pPr indent="-304800" lvl="1" marL="9144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91% growth (2021-22)  to 100% (2021-22) for LatinX students</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We are now seeing results on state assessments. </a:t>
            </a:r>
            <a:endParaRPr sz="1200">
              <a:solidFill>
                <a:schemeClr val="dk1"/>
              </a:solidFill>
              <a:latin typeface="Poppins"/>
              <a:ea typeface="Poppins"/>
              <a:cs typeface="Poppins"/>
              <a:sym typeface="Poppins"/>
            </a:endParaRPr>
          </a:p>
          <a:p>
            <a:pPr indent="-304800" lvl="1" marL="9144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Third grade students' achievement on state assessments has increased by 11% over the past 2 years.</a:t>
            </a:r>
            <a:endParaRPr sz="1200">
              <a:solidFill>
                <a:schemeClr val="dk1"/>
              </a:solidFill>
              <a:latin typeface="Poppins"/>
              <a:ea typeface="Poppins"/>
              <a:cs typeface="Poppins"/>
              <a:sym typeface="Poppins"/>
            </a:endParaRPr>
          </a:p>
          <a:p>
            <a:pPr indent="-304800" lvl="1" marL="9144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Our most recent third grade reading data from the fall administration of the Ohio State Test showed an increase of nearly 7% from the previous year.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69ba5c15ab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69ba5c15ab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Poppins"/>
                <a:ea typeface="Poppins"/>
                <a:cs typeface="Poppins"/>
                <a:sym typeface="Poppins"/>
              </a:rPr>
              <a:t>Kelly</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Through these efforts we have seen g</a:t>
            </a:r>
            <a:r>
              <a:rPr lang="en" sz="1200">
                <a:solidFill>
                  <a:schemeClr val="dk1"/>
                </a:solidFill>
                <a:latin typeface="Poppins"/>
                <a:ea typeface="Poppins"/>
                <a:cs typeface="Poppins"/>
                <a:sym typeface="Poppins"/>
              </a:rPr>
              <a:t>ains in all grade levels in ELA since the 2020-2021 school year. Additionally, we have made substantial growth (of a larger magnitude), as indicated on our state report card for all tested grades in ELA. </a:t>
            </a:r>
            <a:endParaRPr sz="1200">
              <a:latin typeface="Poppins"/>
              <a:ea typeface="Poppins"/>
              <a:cs typeface="Poppins"/>
              <a:sym typeface="Poppi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66fabe470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66fabe470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66fabe470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66fabe470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Jen</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There are so many wonderful things to share in such a short time. As a literacy department we provided over 2 million books to families, purchased over 40,000 individually selected books for children in grades K-5, and provided e-book access to all children in K-12.</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Over  75% of our students </a:t>
            </a:r>
            <a:r>
              <a:rPr lang="en" sz="1200">
                <a:solidFill>
                  <a:schemeClr val="dk1"/>
                </a:solidFill>
                <a:latin typeface="Montserrat"/>
                <a:ea typeface="Montserrat"/>
                <a:cs typeface="Montserrat"/>
                <a:sym typeface="Montserrat"/>
              </a:rPr>
              <a:t>stated that</a:t>
            </a:r>
            <a:r>
              <a:rPr lang="en" sz="1200">
                <a:solidFill>
                  <a:schemeClr val="dk1"/>
                </a:solidFill>
                <a:latin typeface="Montserrat"/>
                <a:ea typeface="Montserrat"/>
                <a:cs typeface="Montserrat"/>
                <a:sym typeface="Montserrat"/>
              </a:rPr>
              <a:t> they are now motivated to read for pleasure, when previously less than 30% stated they were motivated to read for pleasure.</a:t>
            </a:r>
            <a:endParaRPr sz="12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Our families have written emails expressing their gratitude for providing this access. Here is one written to me that I would like to share:</a:t>
            </a:r>
            <a:endParaRPr sz="1200">
              <a:solidFill>
                <a:schemeClr val="dk1"/>
              </a:solidFill>
              <a:latin typeface="Montserrat"/>
              <a:ea typeface="Montserrat"/>
              <a:cs typeface="Montserrat"/>
              <a:sym typeface="Montserrat"/>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My name is Leslie MacColman, and my daughter is a first-grader at the Columbus Spanish Immersion School. I got your email from the CSIA principal, Ashley Beasley.</a:t>
            </a:r>
            <a:endParaRPr b="1"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Yesterday, we got another package of books from CCS, which prompted me to send a message I've been meaning to send for a while. Basically, what I want you and your colleagues to know is that OUR FAMILY LOVES THE BOOKS YOU SELECT! They're thematically and artistically varied, age-appropriate, and, importantly, they represent and celebrate many races, cultures, and lived experiences. They help my daughter make sense of the world around her and what she experiences at school and at home in ways that a different collection of books would not.</a:t>
            </a:r>
            <a:endParaRPr b="1"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One example that comes to mind is a book that was sent in the Fall (I think) that was about leaders/ dreamers, like MLK, Ruth Bader Ginsburg, etc. My daughter specifically asked to read it after MLK day this year because she wanted to talk about what he did and why it was important. Another example that comes to mind is a book about a young Vietnamese-American boy and his grandfather, who have a language barrier but communicate via drawings. My d</a:t>
            </a:r>
            <a:endParaRPr b="1"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aughter's grandparents speak another language (Spanish) so she can relate to the boy in the book, and we've read it many times (also because the illustrations are stunning). For a while, my other daughter (age 3) was obsessed with the book Charlie Parker Plays Bebop. These are just a few of the many examples I could share.</a:t>
            </a:r>
            <a:endParaRPr b="1"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Anyway, I just wanted to say thank you. And keep doing what you're doing. Our family appreciates the selection, and I'm sure we're not alone. </a:t>
            </a:r>
            <a:endParaRPr b="1"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This is why we do what we do.</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200">
                <a:solidFill>
                  <a:schemeClr val="dk1"/>
                </a:solidFill>
                <a:latin typeface="Montserrat"/>
                <a:ea typeface="Montserrat"/>
                <a:cs typeface="Montserrat"/>
                <a:sym typeface="Montserrat"/>
              </a:rPr>
              <a:t>Now we will take any questions you may have. </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66fabe470c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66fabe470c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500432e85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500432e85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500432e85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500432e85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Jen</a:t>
            </a:r>
            <a:endParaRPr b="1" sz="1200">
              <a:solidFill>
                <a:schemeClr val="dk1"/>
              </a:solidFill>
              <a:latin typeface="Poppins"/>
              <a:ea typeface="Poppins"/>
              <a:cs typeface="Poppins"/>
              <a:sym typeface="Poppins"/>
            </a:endParaRPr>
          </a:p>
          <a:p>
            <a:pPr indent="0" lvl="0" marL="457200" rtl="0" algn="l">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Columbus City Schools serves nearly 45,000 students in 112 school buildings. </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We are a diverse district with 54% of our students being African American, 21% White, 14% LatinX, 8% Multi-Racial, and 3% Asian American. </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We have specialized schools including: Fre</a:t>
            </a:r>
            <a:r>
              <a:rPr lang="en" sz="1200">
                <a:solidFill>
                  <a:schemeClr val="dk1"/>
                </a:solidFill>
                <a:highlight>
                  <a:schemeClr val="lt1"/>
                </a:highlight>
                <a:latin typeface="Poppins"/>
                <a:ea typeface="Poppins"/>
                <a:cs typeface="Poppins"/>
                <a:sym typeface="Poppins"/>
              </a:rPr>
              <a:t>nch Immersion and Spanish Immersion schools, a Gifted Academy, Online Academy, all girls school and an all boys schools, several STEM schools, and unique CTE programming. </a:t>
            </a:r>
            <a:endParaRPr sz="1200">
              <a:latin typeface="Poppins"/>
              <a:ea typeface="Poppins"/>
              <a:cs typeface="Poppins"/>
              <a:sym typeface="Poppins"/>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00432e85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00432e85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Kelly </a:t>
            </a:r>
            <a:endParaRPr b="1" sz="1200">
              <a:solidFill>
                <a:schemeClr val="dk1"/>
              </a:solidFill>
              <a:latin typeface="Poppins"/>
              <a:ea typeface="Poppins"/>
              <a:cs typeface="Poppins"/>
              <a:sym typeface="Poppins"/>
            </a:endParaRPr>
          </a:p>
          <a:p>
            <a:pPr indent="0" lvl="0" marL="457200" rtl="0" algn="l">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We are led by our Superintendent and CEO Dr. Angela Chapman. Who is a proud parent of Noble, a third grade student in Columbus City Schools, Dr. Chapman is a champion for early literacy.</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She began her career in education as an elementary school teacher, serving students for over 25 years.</a:t>
            </a:r>
            <a:endParaRPr sz="1200">
              <a:solidFill>
                <a:schemeClr val="dk1"/>
              </a:solidFill>
              <a:latin typeface="Poppins"/>
              <a:ea typeface="Poppins"/>
              <a:cs typeface="Poppins"/>
              <a:sym typeface="Poppins"/>
            </a:endParaRPr>
          </a:p>
          <a:p>
            <a:pPr indent="0" lvl="0" marL="45720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She credits her success to a strong belief that all students can and want to succeed.</a:t>
            </a:r>
            <a:endParaRPr sz="1200">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66fabe470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66fabe470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500432e85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500432e85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Kelly</a:t>
            </a:r>
            <a:endParaRPr b="1" sz="1200">
              <a:solidFill>
                <a:schemeClr val="dk1"/>
              </a:solidFill>
              <a:latin typeface="Poppins"/>
              <a:ea typeface="Poppins"/>
              <a:cs typeface="Poppins"/>
              <a:sym typeface="Poppins"/>
            </a:endParaRPr>
          </a:p>
          <a:p>
            <a:pPr indent="0" lvl="0" marL="457200" rtl="0" algn="l">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SzPts val="1200"/>
              <a:buFont typeface="Poppins"/>
              <a:buChar char="●"/>
            </a:pPr>
            <a:r>
              <a:rPr lang="en" sz="1200">
                <a:latin typeface="Poppins"/>
                <a:ea typeface="Poppins"/>
                <a:cs typeface="Poppins"/>
                <a:sym typeface="Poppins"/>
              </a:rPr>
              <a:t>In a world where we live and thrive in the information age, it is important that as stewards over the education of our students, we ensure </a:t>
            </a:r>
            <a:r>
              <a:rPr b="1" lang="en" sz="1200">
                <a:latin typeface="Poppins"/>
                <a:ea typeface="Poppins"/>
                <a:cs typeface="Poppins"/>
                <a:sym typeface="Poppins"/>
              </a:rPr>
              <a:t>all children </a:t>
            </a:r>
            <a:r>
              <a:rPr lang="en" sz="1200">
                <a:latin typeface="Poppins"/>
                <a:ea typeface="Poppins"/>
                <a:cs typeface="Poppins"/>
                <a:sym typeface="Poppins"/>
              </a:rPr>
              <a:t>have access to it.</a:t>
            </a:r>
            <a:endParaRPr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 sz="1200">
                <a:latin typeface="Poppins"/>
                <a:ea typeface="Poppins"/>
                <a:cs typeface="Poppins"/>
                <a:sym typeface="Poppins"/>
              </a:rPr>
              <a:t>Nearly 14% of adults are considered illiterate. Half of adults who cannot read are employed. This is an issue of economic access. </a:t>
            </a:r>
            <a:endParaRPr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 sz="1200">
                <a:latin typeface="Poppins"/>
                <a:ea typeface="Poppins"/>
                <a:cs typeface="Poppins"/>
                <a:sym typeface="Poppins"/>
              </a:rPr>
              <a:t>This decline</a:t>
            </a:r>
            <a:r>
              <a:rPr b="1" i="1" lang="en" sz="1200">
                <a:latin typeface="Poppins"/>
                <a:ea typeface="Poppins"/>
                <a:cs typeface="Poppins"/>
                <a:sym typeface="Poppins"/>
              </a:rPr>
              <a:t> can be </a:t>
            </a:r>
            <a:r>
              <a:rPr lang="en" sz="1200">
                <a:latin typeface="Poppins"/>
                <a:ea typeface="Poppins"/>
                <a:cs typeface="Poppins"/>
                <a:sym typeface="Poppins"/>
              </a:rPr>
              <a:t>predictive of outcomes, but the great news is it does </a:t>
            </a:r>
            <a:r>
              <a:rPr b="1" lang="en" sz="1200">
                <a:latin typeface="Poppins"/>
                <a:ea typeface="Poppins"/>
                <a:cs typeface="Poppins"/>
                <a:sym typeface="Poppins"/>
              </a:rPr>
              <a:t>not have to be.</a:t>
            </a:r>
            <a:endParaRPr b="1" sz="1200">
              <a:latin typeface="Poppins"/>
              <a:ea typeface="Poppins"/>
              <a:cs typeface="Poppins"/>
              <a:sym typeface="Poppins"/>
            </a:endParaRPr>
          </a:p>
          <a:p>
            <a:pPr indent="-304800" lvl="0" marL="457200" rtl="0" algn="l">
              <a:spcBef>
                <a:spcPts val="0"/>
              </a:spcBef>
              <a:spcAft>
                <a:spcPts val="0"/>
              </a:spcAft>
              <a:buSzPts val="1200"/>
              <a:buFont typeface="Poppins"/>
              <a:buChar char="●"/>
            </a:pPr>
            <a:r>
              <a:rPr lang="en" sz="1200">
                <a:latin typeface="Poppins"/>
                <a:ea typeface="Poppins"/>
                <a:cs typeface="Poppins"/>
                <a:sym typeface="Poppins"/>
              </a:rPr>
              <a:t>We know the model for reading instruction that was widely used, did not account for explicit and systematic teaching of phonemic awareness and phonics in core instruction or intervention, contributing to the national decline in literacy achievement.</a:t>
            </a:r>
            <a:endParaRPr sz="1200">
              <a:latin typeface="Poppins"/>
              <a:ea typeface="Poppins"/>
              <a:cs typeface="Poppins"/>
              <a:sym typeface="Poppins"/>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00432e8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00432e8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Jen</a:t>
            </a:r>
            <a:endParaRPr b="1" sz="1200">
              <a:solidFill>
                <a:schemeClr val="dk1"/>
              </a:solidFill>
              <a:latin typeface="Poppins"/>
              <a:ea typeface="Poppins"/>
              <a:cs typeface="Poppins"/>
              <a:sym typeface="Poppins"/>
            </a:endParaRPr>
          </a:p>
          <a:p>
            <a:pPr indent="0" lvl="0" marL="457200" rtl="0" algn="l">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We saw similar results in our school district. With early literacy indicators nearly being a predictor of economic disparities.</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For example, nearly 80% of inmates in Ohio prisons are considered illiterate. </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Living in a growing city with technology companies investing in our city such as Google, Intel, and Honda Battery it is critical that we change our narrative of literacy access in our community and it starts in our classrooms.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6820d2b1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6820d2b1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J</a:t>
            </a:r>
            <a:r>
              <a:rPr b="1" lang="en" sz="1200">
                <a:solidFill>
                  <a:schemeClr val="dk1"/>
                </a:solidFill>
                <a:latin typeface="Poppins"/>
                <a:ea typeface="Poppins"/>
                <a:cs typeface="Poppins"/>
                <a:sym typeface="Poppins"/>
              </a:rPr>
              <a:t>en</a:t>
            </a:r>
            <a:endParaRPr b="1" sz="1200">
              <a:solidFill>
                <a:schemeClr val="dk1"/>
              </a:solidFill>
              <a:latin typeface="Poppins"/>
              <a:ea typeface="Poppins"/>
              <a:cs typeface="Poppins"/>
              <a:sym typeface="Poppins"/>
            </a:endParaRPr>
          </a:p>
          <a:p>
            <a:pPr indent="0" lvl="0" marL="457200" rtl="0" algn="l">
              <a:spcBef>
                <a:spcPts val="0"/>
              </a:spcBef>
              <a:spcAft>
                <a:spcPts val="0"/>
              </a:spcAft>
              <a:buNone/>
            </a:pPr>
            <a:r>
              <a:t/>
            </a:r>
            <a:endParaRPr b="1"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Renowned expert in literacy, Timothy Shanahan states, 30 percent to 40 percent of kids will need the more explicit instruction that is part of the science of reading. </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This is especially true for English Language Learners as the number of sounds and the way sounds are formed from language to language can vastly differ. The explicit teaching of these skills allows students to identify the sounds within the English Language and then connect those sounds eventually to words. Previous forms of instruction did not explicitly teach this transfer.</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The pandemic has further intensified this literacy crisis, with decreased access to available teachers for both classroom, intervention, and specialized areas including special education and ESL.</a:t>
            </a:r>
            <a:endParaRPr sz="1200">
              <a:solidFill>
                <a:schemeClr val="dk1"/>
              </a:solidFill>
              <a:latin typeface="Poppins"/>
              <a:ea typeface="Poppins"/>
              <a:cs typeface="Poppins"/>
              <a:sym typeface="Poppins"/>
            </a:endParaRPr>
          </a:p>
          <a:p>
            <a:pPr indent="-304800" lvl="0" marL="457200" rtl="0" algn="l">
              <a:spcBef>
                <a:spcPts val="0"/>
              </a:spcBef>
              <a:spcAft>
                <a:spcPts val="0"/>
              </a:spcAft>
              <a:buClr>
                <a:schemeClr val="dk1"/>
              </a:buClr>
              <a:buSzPts val="1200"/>
              <a:buFont typeface="Poppins"/>
              <a:buChar char="●"/>
            </a:pPr>
            <a:r>
              <a:rPr lang="en" sz="1200">
                <a:solidFill>
                  <a:schemeClr val="dk1"/>
                </a:solidFill>
                <a:latin typeface="Poppins"/>
                <a:ea typeface="Poppins"/>
                <a:cs typeface="Poppins"/>
                <a:sym typeface="Poppins"/>
              </a:rPr>
              <a:t>Thus, requiring a shift in instruction through the explicit teaching of phonemic awareness and phonics in each tier of instruction.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1.jpg"/><Relationship Id="rId5" Type="http://schemas.openxmlformats.org/officeDocument/2006/relationships/image" Target="../media/image4.png"/><Relationship Id="rId6"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33.png"/><Relationship Id="rId5"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hyperlink" Target="https://docs.google.com/document/d/1GTWEh8k9MbuT5hK770GdCkYRnbD2y-SSsa94QvZ7HGI/preview" TargetMode="External"/><Relationship Id="rId8" Type="http://schemas.openxmlformats.org/officeDocument/2006/relationships/hyperlink" Target="https://drive.google.com/file/d/1uMzXc7iRSm3kvZT1r0VBiAFy3KnZB_VM/view"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34.png"/><Relationship Id="rId6" Type="http://schemas.openxmlformats.org/officeDocument/2006/relationships/image" Target="../media/image25.png"/><Relationship Id="rId7" Type="http://schemas.openxmlformats.org/officeDocument/2006/relationships/hyperlink" Target="https://docs.google.com/forms/d/e/1FAIpQLSc_XpKGmg6efn9P5Cn3m1Y-qJZsmVL369ndoaeOQqIfd_XBNg/viewform" TargetMode="External"/><Relationship Id="rId8" Type="http://schemas.openxmlformats.org/officeDocument/2006/relationships/hyperlink" Target="https://lookerstudio.google.com/reporting/929ff00c-4810-4e58-9bb6-1d670e606e69/page/kIV1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40.png"/><Relationship Id="rId6"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36.png"/><Relationship Id="rId6" Type="http://schemas.openxmlformats.org/officeDocument/2006/relationships/image" Target="../media/image30.png"/><Relationship Id="rId7" Type="http://schemas.openxmlformats.org/officeDocument/2006/relationships/hyperlink" Target="https://docs.google.com/document/d/1dCAdf4nUf9SiTDerpcjjXIOO6r9egyfuRCatjmcO01M/previe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jp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hyperlink" Target="http://www.youtube.com/watch?v=4_HV4VQDzk8" TargetMode="External"/><Relationship Id="rId6"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31.png"/><Relationship Id="rId6" Type="http://schemas.openxmlformats.org/officeDocument/2006/relationships/image" Target="../media/image4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jpg"/><Relationship Id="rId4" Type="http://schemas.openxmlformats.org/officeDocument/2006/relationships/image" Target="../media/image1.jpg"/><Relationship Id="rId5" Type="http://schemas.openxmlformats.org/officeDocument/2006/relationships/image" Target="../media/image4.png"/><Relationship Id="rId6" Type="http://schemas.openxmlformats.org/officeDocument/2006/relationships/image" Target="../media/image37.png"/></Relationships>
</file>

<file path=ppt/slides/_rels/slide27.xml.rels><?xml version="1.0" encoding="UTF-8" standalone="yes"?><Relationships xmlns="http://schemas.openxmlformats.org/package/2006/relationships"><Relationship Id="rId11" Type="http://schemas.openxmlformats.org/officeDocument/2006/relationships/hyperlink" Target="https://youtu.be/dhKxO54lAFk" TargetMode="External"/><Relationship Id="rId10" Type="http://schemas.openxmlformats.org/officeDocument/2006/relationships/hyperlink" Target="https://youtu.be/mfa8SS-xKFU" TargetMode="External"/><Relationship Id="rId13" Type="http://schemas.openxmlformats.org/officeDocument/2006/relationships/hyperlink" Target="https://youtu.be/t1lYwTMGl_M" TargetMode="External"/><Relationship Id="rId12" Type="http://schemas.openxmlformats.org/officeDocument/2006/relationships/hyperlink" Target="https://youtu.be/cUMtx6ol2k4"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jpg"/><Relationship Id="rId4" Type="http://schemas.openxmlformats.org/officeDocument/2006/relationships/image" Target="../media/image1.jpg"/><Relationship Id="rId9" Type="http://schemas.openxmlformats.org/officeDocument/2006/relationships/hyperlink" Target="https://www.youtube.com/live/zeGDNpZZTLw?si=fqyVk3CgwvodHDxr" TargetMode="External"/><Relationship Id="rId15" Type="http://schemas.openxmlformats.org/officeDocument/2006/relationships/hyperlink" Target="https://drive.google.com/file/d/1pntF-AizpYamYoDrXpaLDmCagvzWKse8/view?usp=sharing" TargetMode="External"/><Relationship Id="rId14" Type="http://schemas.openxmlformats.org/officeDocument/2006/relationships/hyperlink" Target="https://drive.google.com/file/d/1dhWazJ8QUFLW-r4QDPBQsEhSQU8LX4Dz/view?usp=sharing" TargetMode="External"/><Relationship Id="rId16" Type="http://schemas.openxmlformats.org/officeDocument/2006/relationships/image" Target="../media/image35.jpg"/><Relationship Id="rId5" Type="http://schemas.openxmlformats.org/officeDocument/2006/relationships/hyperlink" Target="https://www.ccsoh.us/domain/4404" TargetMode="External"/><Relationship Id="rId6" Type="http://schemas.openxmlformats.org/officeDocument/2006/relationships/hyperlink" Target="https://podcasts.apple.com/us/podcast/teacher-chat-episode-4-the-science-of-reading-literacy/id1594904275?i=1000611045145" TargetMode="External"/><Relationship Id="rId7" Type="http://schemas.openxmlformats.org/officeDocument/2006/relationships/hyperlink" Target="https://drive.google.com/file/d/1l7gk5YVYbK_Lj8WbsBU4zRuASiIgHIWq/view?usp=sharing" TargetMode="External"/><Relationship Id="rId8" Type="http://schemas.openxmlformats.org/officeDocument/2006/relationships/hyperlink" Target="https://publicationsncte.org/docserver/fulltext/cc/33/1/councilchronicle32644.pdf?expires=1709660804&amp;id=id&amp;accname=guest&amp;checksum=0785D7BD6B4339F7D49D4EB14A21F87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2.jpg"/><Relationship Id="rId4" Type="http://schemas.openxmlformats.org/officeDocument/2006/relationships/image" Target="../media/image1.jpg"/><Relationship Id="rId5"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1.jpg"/><Relationship Id="rId5" Type="http://schemas.openxmlformats.org/officeDocument/2006/relationships/image" Target="../media/image4.png"/><Relationship Id="rId6"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jpg"/><Relationship Id="rId5" Type="http://schemas.openxmlformats.org/officeDocument/2006/relationships/hyperlink" Target="https://nces.ed.gov/surveys/piaac/skillsmap/" TargetMode="External"/><Relationship Id="rId6" Type="http://schemas.openxmlformats.org/officeDocument/2006/relationships/image" Target="../media/image7.png"/><Relationship Id="rId7"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2600500" y="1148425"/>
            <a:ext cx="5814900" cy="1073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en" sz="5280">
                <a:solidFill>
                  <a:srgbClr val="00649D"/>
                </a:solidFill>
                <a:latin typeface="Poppins"/>
                <a:ea typeface="Poppins"/>
                <a:cs typeface="Poppins"/>
                <a:sym typeface="Poppins"/>
              </a:rPr>
              <a:t>A Systems Approach</a:t>
            </a:r>
            <a:endParaRPr b="1" sz="5280">
              <a:solidFill>
                <a:srgbClr val="00649D"/>
              </a:solidFill>
              <a:latin typeface="Poppins"/>
              <a:ea typeface="Poppins"/>
              <a:cs typeface="Poppins"/>
              <a:sym typeface="Poppins"/>
            </a:endParaRPr>
          </a:p>
        </p:txBody>
      </p:sp>
      <p:sp>
        <p:nvSpPr>
          <p:cNvPr id="61" name="Google Shape;61;p14"/>
          <p:cNvSpPr txBox="1"/>
          <p:nvPr>
            <p:ph idx="1" type="subTitle"/>
          </p:nvPr>
        </p:nvSpPr>
        <p:spPr>
          <a:xfrm>
            <a:off x="2539325" y="2079550"/>
            <a:ext cx="5876100" cy="6717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Clr>
                <a:schemeClr val="dk1"/>
              </a:buClr>
              <a:buSzPts val="1100"/>
              <a:buFont typeface="Arial"/>
              <a:buNone/>
            </a:pPr>
            <a:r>
              <a:rPr lang="en" sz="3000">
                <a:solidFill>
                  <a:srgbClr val="192751"/>
                </a:solidFill>
                <a:latin typeface="Poppins Medium"/>
                <a:ea typeface="Poppins Medium"/>
                <a:cs typeface="Poppins Medium"/>
                <a:sym typeface="Poppins Medium"/>
              </a:rPr>
              <a:t>To Leading Literacy</a:t>
            </a:r>
            <a:endParaRPr sz="3000">
              <a:solidFill>
                <a:srgbClr val="192751"/>
              </a:solidFill>
              <a:latin typeface="Poppins Medium"/>
              <a:ea typeface="Poppins Medium"/>
              <a:cs typeface="Poppins Medium"/>
              <a:sym typeface="Poppins Medium"/>
            </a:endParaRPr>
          </a:p>
        </p:txBody>
      </p:sp>
      <p:sp>
        <p:nvSpPr>
          <p:cNvPr id="62" name="Google Shape;62;p14"/>
          <p:cNvSpPr txBox="1"/>
          <p:nvPr>
            <p:ph idx="1" type="subTitle"/>
          </p:nvPr>
        </p:nvSpPr>
        <p:spPr>
          <a:xfrm>
            <a:off x="2600725" y="2668600"/>
            <a:ext cx="5814900" cy="523200"/>
          </a:xfrm>
          <a:prstGeom prst="rect">
            <a:avLst/>
          </a:prstGeom>
        </p:spPr>
        <p:txBody>
          <a:bodyPr anchorCtr="0" anchor="t" bIns="91425" lIns="91425" spcFirstLastPara="1" rIns="91425" wrap="square" tIns="91425">
            <a:normAutofit fontScale="62500" lnSpcReduction="20000"/>
          </a:bodyPr>
          <a:lstStyle/>
          <a:p>
            <a:pPr indent="0" lvl="0" marL="0" rtl="0" algn="r">
              <a:spcBef>
                <a:spcPts val="0"/>
              </a:spcBef>
              <a:spcAft>
                <a:spcPts val="0"/>
              </a:spcAft>
              <a:buNone/>
            </a:pPr>
            <a:r>
              <a:rPr b="1" i="1" lang="en" sz="2200">
                <a:solidFill>
                  <a:srgbClr val="192751"/>
                </a:solidFill>
                <a:latin typeface="Poppins"/>
                <a:ea typeface="Poppins"/>
                <a:cs typeface="Poppins"/>
                <a:sym typeface="Poppins"/>
              </a:rPr>
              <a:t>Kelly Rivers,</a:t>
            </a:r>
            <a:r>
              <a:rPr i="1" lang="en" sz="2200">
                <a:solidFill>
                  <a:srgbClr val="192751"/>
                </a:solidFill>
                <a:latin typeface="Poppins"/>
                <a:ea typeface="Poppins"/>
                <a:cs typeface="Poppins"/>
                <a:sym typeface="Poppins"/>
              </a:rPr>
              <a:t> Academic Services Executive Director </a:t>
            </a:r>
            <a:endParaRPr i="1" sz="2200">
              <a:solidFill>
                <a:srgbClr val="192751"/>
              </a:solidFill>
              <a:latin typeface="Poppins"/>
              <a:ea typeface="Poppins"/>
              <a:cs typeface="Poppins"/>
              <a:sym typeface="Poppins"/>
            </a:endParaRPr>
          </a:p>
          <a:p>
            <a:pPr indent="0" lvl="0" marL="0" rtl="0" algn="r">
              <a:spcBef>
                <a:spcPts val="0"/>
              </a:spcBef>
              <a:spcAft>
                <a:spcPts val="0"/>
              </a:spcAft>
              <a:buNone/>
            </a:pPr>
            <a:r>
              <a:rPr b="1" i="1" lang="en" sz="2200">
                <a:solidFill>
                  <a:srgbClr val="192751"/>
                </a:solidFill>
                <a:latin typeface="Poppins"/>
                <a:ea typeface="Poppins"/>
                <a:cs typeface="Poppins"/>
                <a:sym typeface="Poppins"/>
              </a:rPr>
              <a:t>Jen Ey, </a:t>
            </a:r>
            <a:r>
              <a:rPr i="1" lang="en" sz="2200">
                <a:solidFill>
                  <a:srgbClr val="192751"/>
                </a:solidFill>
                <a:latin typeface="Poppins"/>
                <a:ea typeface="Poppins"/>
                <a:cs typeface="Poppins"/>
                <a:sym typeface="Poppins"/>
              </a:rPr>
              <a:t>Director of Literacy</a:t>
            </a:r>
            <a:endParaRPr i="1" sz="2200">
              <a:solidFill>
                <a:srgbClr val="192751"/>
              </a:solidFill>
              <a:latin typeface="Poppins"/>
              <a:ea typeface="Poppins"/>
              <a:cs typeface="Poppins"/>
              <a:sym typeface="Poppins"/>
            </a:endParaRPr>
          </a:p>
        </p:txBody>
      </p:sp>
      <p:sp>
        <p:nvSpPr>
          <p:cNvPr id="63" name="Google Shape;63;p14"/>
          <p:cNvSpPr/>
          <p:nvPr/>
        </p:nvSpPr>
        <p:spPr>
          <a:xfrm>
            <a:off x="8532125" y="1290825"/>
            <a:ext cx="41100" cy="28632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4" name="Google Shape;64;p14"/>
          <p:cNvPicPr preferRelativeResize="0"/>
          <p:nvPr/>
        </p:nvPicPr>
        <p:blipFill>
          <a:blip r:embed="rId4">
            <a:alphaModFix/>
          </a:blip>
          <a:stretch>
            <a:fillRect/>
          </a:stretch>
        </p:blipFill>
        <p:spPr>
          <a:xfrm>
            <a:off x="6136225" y="3433801"/>
            <a:ext cx="2197228" cy="42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pic>
        <p:nvPicPr>
          <p:cNvPr id="179" name="Google Shape;179;p23"/>
          <p:cNvPicPr preferRelativeResize="0"/>
          <p:nvPr/>
        </p:nvPicPr>
        <p:blipFill>
          <a:blip r:embed="rId4">
            <a:alphaModFix/>
          </a:blip>
          <a:stretch>
            <a:fillRect/>
          </a:stretch>
        </p:blipFill>
        <p:spPr>
          <a:xfrm>
            <a:off x="6504550" y="4636775"/>
            <a:ext cx="1650852" cy="320825"/>
          </a:xfrm>
          <a:prstGeom prst="rect">
            <a:avLst/>
          </a:prstGeom>
          <a:noFill/>
          <a:ln>
            <a:noFill/>
          </a:ln>
        </p:spPr>
      </p:pic>
      <p:sp>
        <p:nvSpPr>
          <p:cNvPr id="180" name="Google Shape;180;p23"/>
          <p:cNvSpPr/>
          <p:nvPr/>
        </p:nvSpPr>
        <p:spPr>
          <a:xfrm>
            <a:off x="8114300" y="1440775"/>
            <a:ext cx="41100" cy="28356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23"/>
          <p:cNvSpPr txBox="1"/>
          <p:nvPr/>
        </p:nvSpPr>
        <p:spPr>
          <a:xfrm>
            <a:off x="747901" y="43400"/>
            <a:ext cx="7648200" cy="830700"/>
          </a:xfrm>
          <a:prstGeom prst="rect">
            <a:avLst/>
          </a:prstGeom>
          <a:noFill/>
          <a:ln>
            <a:noFill/>
          </a:ln>
        </p:spPr>
        <p:txBody>
          <a:bodyPr anchorCtr="0" anchor="ctr" bIns="121900" lIns="121900" spcFirstLastPara="1" rIns="121900" wrap="square" tIns="121900">
            <a:normAutofit/>
          </a:bodyPr>
          <a:lstStyle/>
          <a:p>
            <a:pPr indent="0" lvl="0" marL="0" marR="0" rtl="0" algn="l">
              <a:lnSpc>
                <a:spcPct val="80000"/>
              </a:lnSpc>
              <a:spcBef>
                <a:spcPts val="0"/>
              </a:spcBef>
              <a:spcAft>
                <a:spcPts val="0"/>
              </a:spcAft>
              <a:buClr>
                <a:srgbClr val="000000"/>
              </a:buClr>
              <a:buSzPts val="4800"/>
              <a:buFont typeface="Arial"/>
              <a:buNone/>
            </a:pPr>
            <a:r>
              <a:rPr b="1" lang="en" sz="3600">
                <a:solidFill>
                  <a:srgbClr val="0070C0"/>
                </a:solidFill>
                <a:latin typeface="Poppins"/>
                <a:ea typeface="Poppins"/>
                <a:cs typeface="Poppins"/>
                <a:sym typeface="Poppins"/>
              </a:rPr>
              <a:t>The Need for Systems Change</a:t>
            </a:r>
            <a:endParaRPr b="1" sz="3600">
              <a:solidFill>
                <a:srgbClr val="0070C0"/>
              </a:solidFill>
              <a:latin typeface="Poppins"/>
              <a:ea typeface="Poppins"/>
              <a:cs typeface="Poppins"/>
              <a:sym typeface="Poppins"/>
            </a:endParaRPr>
          </a:p>
        </p:txBody>
      </p:sp>
      <p:sp>
        <p:nvSpPr>
          <p:cNvPr id="182" name="Google Shape;182;p23"/>
          <p:cNvSpPr txBox="1"/>
          <p:nvPr/>
        </p:nvSpPr>
        <p:spPr>
          <a:xfrm>
            <a:off x="1080150" y="3688650"/>
            <a:ext cx="6913800" cy="831300"/>
          </a:xfrm>
          <a:prstGeom prst="rect">
            <a:avLst/>
          </a:prstGeom>
          <a:solidFill>
            <a:srgbClr val="0B5394"/>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rgbClr val="FFFFFF"/>
                </a:solidFill>
                <a:latin typeface="Cabin"/>
                <a:ea typeface="Cabin"/>
                <a:cs typeface="Cabin"/>
                <a:sym typeface="Cabin"/>
              </a:rPr>
              <a:t>Systems change </a:t>
            </a:r>
            <a:r>
              <a:rPr b="1" i="0" lang="en" sz="1400" u="none" cap="none" strike="noStrike">
                <a:solidFill>
                  <a:srgbClr val="FFFFFF"/>
                </a:solidFill>
                <a:latin typeface="Cabin"/>
                <a:ea typeface="Cabin"/>
                <a:cs typeface="Cabin"/>
                <a:sym typeface="Cabin"/>
              </a:rPr>
              <a:t>can be defined as shifting components or parts of a system — and the pattern of interactions between these parts — to ultimately form a new system that behaves in a qualitatively [and quantitatively] different way.</a:t>
            </a:r>
            <a:endParaRPr b="1" i="0" sz="1400" u="none" cap="none" strike="noStrike">
              <a:solidFill>
                <a:srgbClr val="FFFFFF"/>
              </a:solidFill>
              <a:latin typeface="Cabin"/>
              <a:ea typeface="Cabin"/>
              <a:cs typeface="Cabin"/>
              <a:sym typeface="Cabin"/>
            </a:endParaRPr>
          </a:p>
        </p:txBody>
      </p:sp>
      <p:sp>
        <p:nvSpPr>
          <p:cNvPr id="183" name="Google Shape;183;p23"/>
          <p:cNvSpPr txBox="1"/>
          <p:nvPr/>
        </p:nvSpPr>
        <p:spPr>
          <a:xfrm>
            <a:off x="1080150" y="758475"/>
            <a:ext cx="6913800" cy="2124000"/>
          </a:xfrm>
          <a:prstGeom prst="rect">
            <a:avLst/>
          </a:prstGeom>
          <a:solidFill>
            <a:srgbClr val="C7020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abin"/>
                <a:ea typeface="Cabin"/>
                <a:cs typeface="Cabin"/>
                <a:sym typeface="Cabin"/>
              </a:rPr>
              <a:t>According to Dr. Robert Swaim, Change Management Researcher, the need to change is usually brought about by concerns with or desired impact on one of the following six categories:</a:t>
            </a:r>
            <a:endParaRPr b="1" i="0" sz="1400" u="none" cap="none" strike="noStrike">
              <a:solidFill>
                <a:srgbClr val="FFFFFF"/>
              </a:solidFill>
              <a:latin typeface="Cabin"/>
              <a:ea typeface="Cabin"/>
              <a:cs typeface="Cabin"/>
              <a:sym typeface="Cabin"/>
            </a:endParaRPr>
          </a:p>
          <a:p>
            <a:pPr indent="-317500" lvl="0" marL="457200" marR="0" rtl="0" algn="l">
              <a:lnSpc>
                <a:spcPct val="100000"/>
              </a:lnSpc>
              <a:spcBef>
                <a:spcPts val="0"/>
              </a:spcBef>
              <a:spcAft>
                <a:spcPts val="0"/>
              </a:spcAft>
              <a:buClr>
                <a:srgbClr val="FFFFFF"/>
              </a:buClr>
              <a:buSzPts val="1400"/>
              <a:buFont typeface="Cabin"/>
              <a:buChar char="●"/>
            </a:pPr>
            <a:r>
              <a:rPr b="1" i="0" lang="en" sz="1400" u="none" cap="none" strike="noStrike">
                <a:solidFill>
                  <a:srgbClr val="FFFFFF"/>
                </a:solidFill>
                <a:latin typeface="Cabin"/>
                <a:ea typeface="Cabin"/>
                <a:cs typeface="Cabin"/>
                <a:sym typeface="Cabin"/>
              </a:rPr>
              <a:t>Crisis</a:t>
            </a:r>
            <a:endParaRPr b="1" i="0" sz="1400" u="none" cap="none" strike="noStrike">
              <a:solidFill>
                <a:srgbClr val="FFFFFF"/>
              </a:solidFill>
              <a:latin typeface="Cabin"/>
              <a:ea typeface="Cabin"/>
              <a:cs typeface="Cabin"/>
              <a:sym typeface="Cabin"/>
            </a:endParaRPr>
          </a:p>
          <a:p>
            <a:pPr indent="-317500" lvl="0" marL="457200" marR="0" rtl="0" algn="l">
              <a:lnSpc>
                <a:spcPct val="100000"/>
              </a:lnSpc>
              <a:spcBef>
                <a:spcPts val="0"/>
              </a:spcBef>
              <a:spcAft>
                <a:spcPts val="0"/>
              </a:spcAft>
              <a:buClr>
                <a:srgbClr val="FFFFFF"/>
              </a:buClr>
              <a:buSzPts val="1400"/>
              <a:buFont typeface="Cabin"/>
              <a:buChar char="●"/>
            </a:pPr>
            <a:r>
              <a:rPr b="1" i="0" lang="en" sz="1400" u="none" cap="none" strike="noStrike">
                <a:solidFill>
                  <a:srgbClr val="FFFFFF"/>
                </a:solidFill>
                <a:latin typeface="Cabin"/>
                <a:ea typeface="Cabin"/>
                <a:cs typeface="Cabin"/>
                <a:sym typeface="Cabin"/>
              </a:rPr>
              <a:t>Performance Gaps</a:t>
            </a:r>
            <a:endParaRPr b="1" i="0" sz="1400" u="none" cap="none" strike="noStrike">
              <a:solidFill>
                <a:srgbClr val="FFFFFF"/>
              </a:solidFill>
              <a:latin typeface="Cabin"/>
              <a:ea typeface="Cabin"/>
              <a:cs typeface="Cabin"/>
              <a:sym typeface="Cabin"/>
            </a:endParaRPr>
          </a:p>
          <a:p>
            <a:pPr indent="-317500" lvl="0" marL="457200" marR="0" rtl="0" algn="l">
              <a:lnSpc>
                <a:spcPct val="100000"/>
              </a:lnSpc>
              <a:spcBef>
                <a:spcPts val="0"/>
              </a:spcBef>
              <a:spcAft>
                <a:spcPts val="0"/>
              </a:spcAft>
              <a:buClr>
                <a:srgbClr val="FFFFFF"/>
              </a:buClr>
              <a:buSzPts val="1400"/>
              <a:buFont typeface="Cabin"/>
              <a:buChar char="●"/>
            </a:pPr>
            <a:r>
              <a:rPr b="1" i="0" lang="en" sz="1400" u="none" cap="none" strike="noStrike">
                <a:solidFill>
                  <a:srgbClr val="FFFFFF"/>
                </a:solidFill>
                <a:latin typeface="Cabin"/>
                <a:ea typeface="Cabin"/>
                <a:cs typeface="Cabin"/>
                <a:sym typeface="Cabin"/>
              </a:rPr>
              <a:t>Technology</a:t>
            </a:r>
            <a:endParaRPr b="1" i="0" sz="1400" u="none" cap="none" strike="noStrike">
              <a:solidFill>
                <a:srgbClr val="FFFFFF"/>
              </a:solidFill>
              <a:latin typeface="Cabin"/>
              <a:ea typeface="Cabin"/>
              <a:cs typeface="Cabin"/>
              <a:sym typeface="Cabin"/>
            </a:endParaRPr>
          </a:p>
          <a:p>
            <a:pPr indent="-317500" lvl="0" marL="457200" marR="0" rtl="0" algn="l">
              <a:lnSpc>
                <a:spcPct val="100000"/>
              </a:lnSpc>
              <a:spcBef>
                <a:spcPts val="0"/>
              </a:spcBef>
              <a:spcAft>
                <a:spcPts val="0"/>
              </a:spcAft>
              <a:buClr>
                <a:srgbClr val="FFFFFF"/>
              </a:buClr>
              <a:buSzPts val="1400"/>
              <a:buFont typeface="Cabin"/>
              <a:buChar char="●"/>
            </a:pPr>
            <a:r>
              <a:rPr b="1" i="0" lang="en" sz="1400" u="none" cap="none" strike="noStrike">
                <a:solidFill>
                  <a:srgbClr val="FFFFFF"/>
                </a:solidFill>
                <a:latin typeface="Cabin"/>
                <a:ea typeface="Cabin"/>
                <a:cs typeface="Cabin"/>
                <a:sym typeface="Cabin"/>
              </a:rPr>
              <a:t>Identification of Opportunities</a:t>
            </a:r>
            <a:endParaRPr b="1" i="0" sz="1400" u="none" cap="none" strike="noStrike">
              <a:solidFill>
                <a:srgbClr val="FFFFFF"/>
              </a:solidFill>
              <a:latin typeface="Cabin"/>
              <a:ea typeface="Cabin"/>
              <a:cs typeface="Cabin"/>
              <a:sym typeface="Cabin"/>
            </a:endParaRPr>
          </a:p>
          <a:p>
            <a:pPr indent="-317500" lvl="0" marL="457200" marR="0" rtl="0" algn="l">
              <a:lnSpc>
                <a:spcPct val="100000"/>
              </a:lnSpc>
              <a:spcBef>
                <a:spcPts val="0"/>
              </a:spcBef>
              <a:spcAft>
                <a:spcPts val="0"/>
              </a:spcAft>
              <a:buClr>
                <a:srgbClr val="FFFFFF"/>
              </a:buClr>
              <a:buSzPts val="1400"/>
              <a:buFont typeface="Cabin"/>
              <a:buChar char="●"/>
            </a:pPr>
            <a:r>
              <a:rPr b="1" i="0" lang="en" sz="1400" u="none" cap="none" strike="noStrike">
                <a:solidFill>
                  <a:srgbClr val="FFFFFF"/>
                </a:solidFill>
                <a:latin typeface="Cabin"/>
                <a:ea typeface="Cabin"/>
                <a:cs typeface="Cabin"/>
                <a:sym typeface="Cabin"/>
              </a:rPr>
              <a:t>Reaction to Internal and External Pressure</a:t>
            </a:r>
            <a:endParaRPr b="1" i="0" sz="1400" u="none" cap="none" strike="noStrike">
              <a:solidFill>
                <a:srgbClr val="FFFFFF"/>
              </a:solidFill>
              <a:latin typeface="Cabin"/>
              <a:ea typeface="Cabin"/>
              <a:cs typeface="Cabin"/>
              <a:sym typeface="Cabin"/>
            </a:endParaRPr>
          </a:p>
          <a:p>
            <a:pPr indent="-317500" lvl="0" marL="457200" marR="0" rtl="0" algn="l">
              <a:lnSpc>
                <a:spcPct val="100000"/>
              </a:lnSpc>
              <a:spcBef>
                <a:spcPts val="0"/>
              </a:spcBef>
              <a:spcAft>
                <a:spcPts val="0"/>
              </a:spcAft>
              <a:buClr>
                <a:srgbClr val="FFFFFF"/>
              </a:buClr>
              <a:buSzPts val="1400"/>
              <a:buFont typeface="Cabin"/>
              <a:buChar char="●"/>
            </a:pPr>
            <a:r>
              <a:rPr b="1" i="0" lang="en" sz="1400" u="none" cap="none" strike="noStrike">
                <a:solidFill>
                  <a:srgbClr val="FFFFFF"/>
                </a:solidFill>
                <a:latin typeface="Cabin"/>
                <a:ea typeface="Cabin"/>
                <a:cs typeface="Cabin"/>
                <a:sym typeface="Cabin"/>
              </a:rPr>
              <a:t>Mergers and Acquisitions</a:t>
            </a:r>
            <a:endParaRPr b="1" i="0" sz="1400" u="none" cap="none" strike="noStrike">
              <a:solidFill>
                <a:srgbClr val="FFFFFF"/>
              </a:solidFill>
              <a:latin typeface="Cabin"/>
              <a:ea typeface="Cabin"/>
              <a:cs typeface="Cabin"/>
              <a:sym typeface="Cabin"/>
            </a:endParaRPr>
          </a:p>
        </p:txBody>
      </p:sp>
      <p:cxnSp>
        <p:nvCxnSpPr>
          <p:cNvPr id="184" name="Google Shape;184;p23"/>
          <p:cNvCxnSpPr/>
          <p:nvPr/>
        </p:nvCxnSpPr>
        <p:spPr>
          <a:xfrm flipH="1">
            <a:off x="4387150" y="2941950"/>
            <a:ext cx="6900" cy="746700"/>
          </a:xfrm>
          <a:prstGeom prst="straightConnector1">
            <a:avLst/>
          </a:prstGeom>
          <a:noFill/>
          <a:ln cap="flat" cmpd="sng" w="76200">
            <a:solidFill>
              <a:srgbClr val="595959"/>
            </a:solidFill>
            <a:prstDash val="solid"/>
            <a:round/>
            <a:headEnd len="sm" w="sm" type="none"/>
            <a:tailEnd len="med" w="med" type="triangle"/>
          </a:ln>
        </p:spPr>
      </p:cxnSp>
      <p:sp>
        <p:nvSpPr>
          <p:cNvPr id="185" name="Google Shape;185;p23"/>
          <p:cNvSpPr/>
          <p:nvPr/>
        </p:nvSpPr>
        <p:spPr>
          <a:xfrm rot="5400000">
            <a:off x="4147200" y="-2549075"/>
            <a:ext cx="37500" cy="64587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sp>
        <p:nvSpPr>
          <p:cNvPr id="190" name="Google Shape;190;p24"/>
          <p:cNvSpPr txBox="1"/>
          <p:nvPr>
            <p:ph idx="4294967295" type="ctrTitle"/>
          </p:nvPr>
        </p:nvSpPr>
        <p:spPr>
          <a:xfrm>
            <a:off x="1554450" y="1209750"/>
            <a:ext cx="6035100" cy="2100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rgbClr val="00649D"/>
                </a:solidFill>
                <a:latin typeface="Poppins"/>
                <a:ea typeface="Poppins"/>
                <a:cs typeface="Poppins"/>
                <a:sym typeface="Poppins"/>
              </a:rPr>
              <a:t> </a:t>
            </a:r>
            <a:r>
              <a:rPr b="1" lang="en" sz="6000">
                <a:solidFill>
                  <a:srgbClr val="BE2136"/>
                </a:solidFill>
                <a:latin typeface="Poppins"/>
                <a:ea typeface="Poppins"/>
                <a:cs typeface="Poppins"/>
                <a:sym typeface="Poppins"/>
              </a:rPr>
              <a:t>Implementation Timeline </a:t>
            </a:r>
            <a:endParaRPr b="1" sz="6000">
              <a:solidFill>
                <a:srgbClr val="BE2136"/>
              </a:solidFill>
              <a:latin typeface="Poppins"/>
              <a:ea typeface="Poppins"/>
              <a:cs typeface="Poppins"/>
              <a:sym typeface="Poppins"/>
            </a:endParaRPr>
          </a:p>
        </p:txBody>
      </p:sp>
      <p:pic>
        <p:nvPicPr>
          <p:cNvPr id="191" name="Google Shape;191;p24"/>
          <p:cNvPicPr preferRelativeResize="0"/>
          <p:nvPr/>
        </p:nvPicPr>
        <p:blipFill>
          <a:blip r:embed="rId4">
            <a:alphaModFix/>
          </a:blip>
          <a:stretch>
            <a:fillRect/>
          </a:stretch>
        </p:blipFill>
        <p:spPr>
          <a:xfrm>
            <a:off x="6449750" y="246275"/>
            <a:ext cx="1650852" cy="320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pic>
        <p:nvPicPr>
          <p:cNvPr id="196" name="Google Shape;196;p25"/>
          <p:cNvPicPr preferRelativeResize="0"/>
          <p:nvPr/>
        </p:nvPicPr>
        <p:blipFill>
          <a:blip r:embed="rId4">
            <a:alphaModFix/>
          </a:blip>
          <a:stretch>
            <a:fillRect/>
          </a:stretch>
        </p:blipFill>
        <p:spPr>
          <a:xfrm>
            <a:off x="735125" y="678425"/>
            <a:ext cx="7673750" cy="4316474"/>
          </a:xfrm>
          <a:prstGeom prst="rect">
            <a:avLst/>
          </a:prstGeom>
          <a:noFill/>
          <a:ln>
            <a:noFill/>
          </a:ln>
        </p:spPr>
      </p:pic>
      <p:sp>
        <p:nvSpPr>
          <p:cNvPr id="197" name="Google Shape;197;p25"/>
          <p:cNvSpPr txBox="1"/>
          <p:nvPr/>
        </p:nvSpPr>
        <p:spPr>
          <a:xfrm>
            <a:off x="747901" y="43400"/>
            <a:ext cx="7648200" cy="830700"/>
          </a:xfrm>
          <a:prstGeom prst="rect">
            <a:avLst/>
          </a:prstGeom>
          <a:noFill/>
          <a:ln>
            <a:noFill/>
          </a:ln>
        </p:spPr>
        <p:txBody>
          <a:bodyPr anchorCtr="0" anchor="ctr" bIns="121900" lIns="121900" spcFirstLastPara="1" rIns="121900" wrap="square" tIns="121900">
            <a:normAutofit/>
          </a:bodyPr>
          <a:lstStyle/>
          <a:p>
            <a:pPr indent="0" lvl="0" marL="0" marR="0" rtl="0" algn="l">
              <a:lnSpc>
                <a:spcPct val="60000"/>
              </a:lnSpc>
              <a:spcBef>
                <a:spcPts val="0"/>
              </a:spcBef>
              <a:spcAft>
                <a:spcPts val="0"/>
              </a:spcAft>
              <a:buClr>
                <a:srgbClr val="000000"/>
              </a:buClr>
              <a:buSzPts val="4080"/>
              <a:buFont typeface="Arial"/>
              <a:buNone/>
            </a:pPr>
            <a:r>
              <a:rPr b="1" lang="en" sz="3000">
                <a:solidFill>
                  <a:srgbClr val="0070C0"/>
                </a:solidFill>
                <a:latin typeface="Poppins"/>
                <a:ea typeface="Poppins"/>
                <a:cs typeface="Poppins"/>
                <a:sym typeface="Poppins"/>
              </a:rPr>
              <a:t>Curriculum Implementation Timeline</a:t>
            </a:r>
            <a:endParaRPr b="1" sz="3000">
              <a:solidFill>
                <a:srgbClr val="0070C0"/>
              </a:solidFill>
              <a:latin typeface="Poppins"/>
              <a:ea typeface="Poppins"/>
              <a:cs typeface="Poppins"/>
              <a:sym typeface="Poppins"/>
            </a:endParaRPr>
          </a:p>
        </p:txBody>
      </p:sp>
      <p:sp>
        <p:nvSpPr>
          <p:cNvPr id="198" name="Google Shape;198;p25"/>
          <p:cNvSpPr/>
          <p:nvPr/>
        </p:nvSpPr>
        <p:spPr>
          <a:xfrm rot="5400000">
            <a:off x="4555800" y="-20856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26"/>
          <p:cNvSpPr txBox="1"/>
          <p:nvPr/>
        </p:nvSpPr>
        <p:spPr>
          <a:xfrm>
            <a:off x="747901" y="43400"/>
            <a:ext cx="7648200" cy="830700"/>
          </a:xfrm>
          <a:prstGeom prst="rect">
            <a:avLst/>
          </a:prstGeom>
          <a:noFill/>
          <a:ln>
            <a:noFill/>
          </a:ln>
        </p:spPr>
        <p:txBody>
          <a:bodyPr anchorCtr="0" anchor="ctr" bIns="121900" lIns="121900" spcFirstLastPara="1" rIns="121900" wrap="square" tIns="121900">
            <a:normAutofit/>
          </a:bodyPr>
          <a:lstStyle/>
          <a:p>
            <a:pPr indent="0" lvl="0" marL="0" marR="0" rtl="0" algn="l">
              <a:lnSpc>
                <a:spcPct val="60000"/>
              </a:lnSpc>
              <a:spcBef>
                <a:spcPts val="0"/>
              </a:spcBef>
              <a:spcAft>
                <a:spcPts val="0"/>
              </a:spcAft>
              <a:buClr>
                <a:srgbClr val="000000"/>
              </a:buClr>
              <a:buSzPts val="4080"/>
              <a:buFont typeface="Arial"/>
              <a:buNone/>
            </a:pPr>
            <a:r>
              <a:rPr b="1" lang="en" sz="3000">
                <a:solidFill>
                  <a:srgbClr val="0070C0"/>
                </a:solidFill>
                <a:latin typeface="Poppins"/>
                <a:ea typeface="Poppins"/>
                <a:cs typeface="Poppins"/>
                <a:sym typeface="Poppins"/>
              </a:rPr>
              <a:t>Curriculum Implementation Timeline</a:t>
            </a:r>
            <a:endParaRPr b="1" sz="3000">
              <a:solidFill>
                <a:srgbClr val="0070C0"/>
              </a:solidFill>
              <a:latin typeface="Poppins"/>
              <a:ea typeface="Poppins"/>
              <a:cs typeface="Poppins"/>
              <a:sym typeface="Poppins"/>
            </a:endParaRPr>
          </a:p>
        </p:txBody>
      </p:sp>
      <p:sp>
        <p:nvSpPr>
          <p:cNvPr id="204" name="Google Shape;204;p26"/>
          <p:cNvSpPr/>
          <p:nvPr/>
        </p:nvSpPr>
        <p:spPr>
          <a:xfrm rot="5400000">
            <a:off x="4555800" y="-20856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05" name="Google Shape;205;p26"/>
          <p:cNvPicPr preferRelativeResize="0"/>
          <p:nvPr/>
        </p:nvPicPr>
        <p:blipFill>
          <a:blip r:embed="rId4">
            <a:alphaModFix/>
          </a:blip>
          <a:stretch>
            <a:fillRect/>
          </a:stretch>
        </p:blipFill>
        <p:spPr>
          <a:xfrm>
            <a:off x="1412250" y="549825"/>
            <a:ext cx="6319524" cy="4739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27"/>
          <p:cNvSpPr txBox="1"/>
          <p:nvPr>
            <p:ph idx="4294967295" type="ctrTitle"/>
          </p:nvPr>
        </p:nvSpPr>
        <p:spPr>
          <a:xfrm>
            <a:off x="1636050" y="698150"/>
            <a:ext cx="6035100" cy="2100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00649D"/>
                </a:solidFill>
                <a:latin typeface="Poppins"/>
                <a:ea typeface="Poppins"/>
                <a:cs typeface="Poppins"/>
                <a:sym typeface="Poppins"/>
              </a:rPr>
              <a:t> </a:t>
            </a:r>
            <a:r>
              <a:rPr b="1" lang="en" sz="6000">
                <a:solidFill>
                  <a:srgbClr val="BE2136"/>
                </a:solidFill>
                <a:latin typeface="Poppins"/>
                <a:ea typeface="Poppins"/>
                <a:cs typeface="Poppins"/>
                <a:sym typeface="Poppins"/>
              </a:rPr>
              <a:t>Our Systems Approach</a:t>
            </a:r>
            <a:endParaRPr b="1" sz="6000">
              <a:solidFill>
                <a:srgbClr val="BE2136"/>
              </a:solidFill>
              <a:latin typeface="Poppins"/>
              <a:ea typeface="Poppins"/>
              <a:cs typeface="Poppins"/>
              <a:sym typeface="Poppins"/>
            </a:endParaRPr>
          </a:p>
        </p:txBody>
      </p:sp>
      <p:pic>
        <p:nvPicPr>
          <p:cNvPr id="211" name="Google Shape;211;p27"/>
          <p:cNvPicPr preferRelativeResize="0"/>
          <p:nvPr/>
        </p:nvPicPr>
        <p:blipFill>
          <a:blip r:embed="rId4">
            <a:alphaModFix/>
          </a:blip>
          <a:stretch>
            <a:fillRect/>
          </a:stretch>
        </p:blipFill>
        <p:spPr>
          <a:xfrm>
            <a:off x="6449750" y="246275"/>
            <a:ext cx="1650852" cy="320825"/>
          </a:xfrm>
          <a:prstGeom prst="rect">
            <a:avLst/>
          </a:prstGeom>
          <a:noFill/>
          <a:ln>
            <a:noFill/>
          </a:ln>
        </p:spPr>
      </p:pic>
      <p:pic>
        <p:nvPicPr>
          <p:cNvPr id="212" name="Google Shape;212;p27"/>
          <p:cNvPicPr preferRelativeResize="0"/>
          <p:nvPr/>
        </p:nvPicPr>
        <p:blipFill>
          <a:blip r:embed="rId5">
            <a:alphaModFix/>
          </a:blip>
          <a:stretch>
            <a:fillRect/>
          </a:stretch>
        </p:blipFill>
        <p:spPr>
          <a:xfrm>
            <a:off x="3029639" y="2571750"/>
            <a:ext cx="3177626" cy="1854550"/>
          </a:xfrm>
          <a:prstGeom prst="rect">
            <a:avLst/>
          </a:prstGeom>
          <a:noFill/>
          <a:ln>
            <a:noFill/>
          </a:ln>
        </p:spPr>
      </p:pic>
      <p:pic>
        <p:nvPicPr>
          <p:cNvPr id="213" name="Google Shape;213;p27"/>
          <p:cNvPicPr preferRelativeResize="0"/>
          <p:nvPr/>
        </p:nvPicPr>
        <p:blipFill>
          <a:blip r:embed="rId6">
            <a:alphaModFix/>
          </a:blip>
          <a:stretch>
            <a:fillRect/>
          </a:stretch>
        </p:blipFill>
        <p:spPr>
          <a:xfrm>
            <a:off x="3104588" y="2739725"/>
            <a:ext cx="1411876" cy="1814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sp>
        <p:nvSpPr>
          <p:cNvPr id="218" name="Google Shape;218;p28"/>
          <p:cNvSpPr txBox="1"/>
          <p:nvPr>
            <p:ph idx="1" type="body"/>
          </p:nvPr>
        </p:nvSpPr>
        <p:spPr>
          <a:xfrm>
            <a:off x="1120950" y="178575"/>
            <a:ext cx="6902100" cy="727200"/>
          </a:xfrm>
          <a:prstGeom prst="rect">
            <a:avLst/>
          </a:prstGeom>
        </p:spPr>
        <p:txBody>
          <a:bodyPr anchorCtr="0" anchor="t" bIns="91425" lIns="91425" spcFirstLastPara="1" rIns="91425" wrap="square" tIns="91425">
            <a:noAutofit/>
          </a:bodyPr>
          <a:lstStyle/>
          <a:p>
            <a:pPr indent="0" lvl="0" marL="0" rtl="0" algn="ctr">
              <a:lnSpc>
                <a:spcPct val="75000"/>
              </a:lnSpc>
              <a:spcBef>
                <a:spcPts val="0"/>
              </a:spcBef>
              <a:spcAft>
                <a:spcPts val="1200"/>
              </a:spcAft>
              <a:buNone/>
            </a:pPr>
            <a:r>
              <a:rPr b="1" lang="en" sz="2800">
                <a:solidFill>
                  <a:srgbClr val="00649D"/>
                </a:solidFill>
                <a:latin typeface="Poppins"/>
                <a:ea typeface="Poppins"/>
                <a:cs typeface="Poppins"/>
                <a:sym typeface="Poppins"/>
              </a:rPr>
              <a:t>Curriculum Implementation: Stage 5</a:t>
            </a:r>
            <a:endParaRPr b="1" sz="2800">
              <a:solidFill>
                <a:srgbClr val="00649D"/>
              </a:solidFill>
              <a:latin typeface="Poppins"/>
              <a:ea typeface="Poppins"/>
              <a:cs typeface="Poppins"/>
              <a:sym typeface="Poppins"/>
            </a:endParaRPr>
          </a:p>
        </p:txBody>
      </p:sp>
      <p:sp>
        <p:nvSpPr>
          <p:cNvPr id="219" name="Google Shape;219;p28"/>
          <p:cNvSpPr/>
          <p:nvPr/>
        </p:nvSpPr>
        <p:spPr>
          <a:xfrm rot="5400000">
            <a:off x="4555800" y="-20856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0" name="Google Shape;220;p28"/>
          <p:cNvPicPr preferRelativeResize="0"/>
          <p:nvPr/>
        </p:nvPicPr>
        <p:blipFill rotWithShape="1">
          <a:blip r:embed="rId4">
            <a:alphaModFix/>
          </a:blip>
          <a:srcRect b="2639" l="0" r="0" t="-2639"/>
          <a:stretch/>
        </p:blipFill>
        <p:spPr>
          <a:xfrm>
            <a:off x="778975" y="781850"/>
            <a:ext cx="7586026" cy="4095650"/>
          </a:xfrm>
          <a:prstGeom prst="rect">
            <a:avLst/>
          </a:prstGeom>
          <a:noFill/>
          <a:ln>
            <a:noFill/>
          </a:ln>
        </p:spPr>
      </p:pic>
      <p:pic>
        <p:nvPicPr>
          <p:cNvPr id="221" name="Google Shape;221;p28"/>
          <p:cNvPicPr preferRelativeResize="0"/>
          <p:nvPr/>
        </p:nvPicPr>
        <p:blipFill>
          <a:blip r:embed="rId5">
            <a:alphaModFix/>
          </a:blip>
          <a:stretch>
            <a:fillRect/>
          </a:stretch>
        </p:blipFill>
        <p:spPr>
          <a:xfrm>
            <a:off x="6504550" y="4636775"/>
            <a:ext cx="1650852" cy="320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p29"/>
          <p:cNvSpPr txBox="1"/>
          <p:nvPr>
            <p:ph idx="1" type="body"/>
          </p:nvPr>
        </p:nvSpPr>
        <p:spPr>
          <a:xfrm>
            <a:off x="1120950" y="178575"/>
            <a:ext cx="6902100" cy="727200"/>
          </a:xfrm>
          <a:prstGeom prst="rect">
            <a:avLst/>
          </a:prstGeom>
        </p:spPr>
        <p:txBody>
          <a:bodyPr anchorCtr="0" anchor="t" bIns="91425" lIns="91425" spcFirstLastPara="1" rIns="91425" wrap="square" tIns="91425">
            <a:noAutofit/>
          </a:bodyPr>
          <a:lstStyle/>
          <a:p>
            <a:pPr indent="0" lvl="0" marL="0" rtl="0" algn="ctr">
              <a:lnSpc>
                <a:spcPct val="75000"/>
              </a:lnSpc>
              <a:spcBef>
                <a:spcPts val="0"/>
              </a:spcBef>
              <a:spcAft>
                <a:spcPts val="1200"/>
              </a:spcAft>
              <a:buNone/>
            </a:pPr>
            <a:r>
              <a:rPr b="1" lang="en" sz="2800">
                <a:solidFill>
                  <a:srgbClr val="00649D"/>
                </a:solidFill>
                <a:latin typeface="Poppins"/>
                <a:ea typeface="Poppins"/>
                <a:cs typeface="Poppins"/>
                <a:sym typeface="Poppins"/>
              </a:rPr>
              <a:t>Curriculum Implementation: Stage 5</a:t>
            </a:r>
            <a:endParaRPr b="1" sz="2800">
              <a:solidFill>
                <a:srgbClr val="00649D"/>
              </a:solidFill>
              <a:latin typeface="Poppins"/>
              <a:ea typeface="Poppins"/>
              <a:cs typeface="Poppins"/>
              <a:sym typeface="Poppins"/>
            </a:endParaRPr>
          </a:p>
        </p:txBody>
      </p:sp>
      <p:pic>
        <p:nvPicPr>
          <p:cNvPr id="227" name="Google Shape;227;p29"/>
          <p:cNvPicPr preferRelativeResize="0"/>
          <p:nvPr/>
        </p:nvPicPr>
        <p:blipFill>
          <a:blip r:embed="rId4">
            <a:alphaModFix/>
          </a:blip>
          <a:stretch>
            <a:fillRect/>
          </a:stretch>
        </p:blipFill>
        <p:spPr>
          <a:xfrm>
            <a:off x="6504550" y="4636775"/>
            <a:ext cx="1650852" cy="320825"/>
          </a:xfrm>
          <a:prstGeom prst="rect">
            <a:avLst/>
          </a:prstGeom>
          <a:noFill/>
          <a:ln>
            <a:noFill/>
          </a:ln>
        </p:spPr>
      </p:pic>
      <p:sp>
        <p:nvSpPr>
          <p:cNvPr id="228" name="Google Shape;228;p29"/>
          <p:cNvSpPr/>
          <p:nvPr/>
        </p:nvSpPr>
        <p:spPr>
          <a:xfrm rot="5400000">
            <a:off x="4555800" y="-20856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9" name="Google Shape;229;p29"/>
          <p:cNvPicPr preferRelativeResize="0"/>
          <p:nvPr/>
        </p:nvPicPr>
        <p:blipFill>
          <a:blip r:embed="rId5">
            <a:alphaModFix/>
          </a:blip>
          <a:stretch>
            <a:fillRect/>
          </a:stretch>
        </p:blipFill>
        <p:spPr>
          <a:xfrm>
            <a:off x="891350" y="1303975"/>
            <a:ext cx="3500974" cy="2678728"/>
          </a:xfrm>
          <a:prstGeom prst="rect">
            <a:avLst/>
          </a:prstGeom>
          <a:noFill/>
          <a:ln>
            <a:noFill/>
          </a:ln>
          <a:effectLst>
            <a:outerShdw blurRad="57150" rotWithShape="0" algn="bl" dir="5400000" dist="19050">
              <a:srgbClr val="000000">
                <a:alpha val="50000"/>
              </a:srgbClr>
            </a:outerShdw>
          </a:effectLst>
        </p:spPr>
      </p:pic>
      <p:pic>
        <p:nvPicPr>
          <p:cNvPr id="230" name="Google Shape;230;p29"/>
          <p:cNvPicPr preferRelativeResize="0"/>
          <p:nvPr/>
        </p:nvPicPr>
        <p:blipFill>
          <a:blip r:embed="rId6">
            <a:alphaModFix/>
          </a:blip>
          <a:stretch>
            <a:fillRect/>
          </a:stretch>
        </p:blipFill>
        <p:spPr>
          <a:xfrm>
            <a:off x="5313375" y="911675"/>
            <a:ext cx="2313275" cy="3635901"/>
          </a:xfrm>
          <a:prstGeom prst="rect">
            <a:avLst/>
          </a:prstGeom>
          <a:noFill/>
          <a:ln>
            <a:noFill/>
          </a:ln>
          <a:effectLst>
            <a:outerShdw blurRad="57150" rotWithShape="0" algn="bl" dir="5400000" dist="19050">
              <a:srgbClr val="000000">
                <a:alpha val="50000"/>
              </a:srgbClr>
            </a:outerShdw>
          </a:effectLst>
        </p:spPr>
      </p:pic>
      <p:cxnSp>
        <p:nvCxnSpPr>
          <p:cNvPr id="231" name="Google Shape;231;p29"/>
          <p:cNvCxnSpPr/>
          <p:nvPr/>
        </p:nvCxnSpPr>
        <p:spPr>
          <a:xfrm>
            <a:off x="4482175" y="2355850"/>
            <a:ext cx="638700" cy="0"/>
          </a:xfrm>
          <a:prstGeom prst="straightConnector1">
            <a:avLst/>
          </a:prstGeom>
          <a:noFill/>
          <a:ln cap="flat" cmpd="sng" w="38100">
            <a:solidFill>
              <a:schemeClr val="dk2"/>
            </a:solidFill>
            <a:prstDash val="solid"/>
            <a:round/>
            <a:headEnd len="med" w="med" type="oval"/>
            <a:tailEnd len="med" w="med" type="stealth"/>
          </a:ln>
        </p:spPr>
      </p:cxnSp>
      <p:cxnSp>
        <p:nvCxnSpPr>
          <p:cNvPr id="232" name="Google Shape;232;p29"/>
          <p:cNvCxnSpPr/>
          <p:nvPr/>
        </p:nvCxnSpPr>
        <p:spPr>
          <a:xfrm>
            <a:off x="7626650" y="2355850"/>
            <a:ext cx="711300" cy="0"/>
          </a:xfrm>
          <a:prstGeom prst="straightConnector1">
            <a:avLst/>
          </a:prstGeom>
          <a:noFill/>
          <a:ln cap="flat" cmpd="sng" w="38100">
            <a:solidFill>
              <a:schemeClr val="dk2"/>
            </a:solidFill>
            <a:prstDash val="solid"/>
            <a:round/>
            <a:headEnd len="med" w="med" type="triangle"/>
            <a:tailEnd len="med" w="med" type="stealth"/>
          </a:ln>
        </p:spPr>
      </p:cxnSp>
      <p:sp>
        <p:nvSpPr>
          <p:cNvPr id="233" name="Google Shape;233;p29">
            <a:hlinkClick r:id="rId7"/>
          </p:cNvPr>
          <p:cNvSpPr/>
          <p:nvPr/>
        </p:nvSpPr>
        <p:spPr>
          <a:xfrm>
            <a:off x="848675" y="1303988"/>
            <a:ext cx="3441000" cy="267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p29">
            <a:hlinkClick r:id="rId8"/>
          </p:cNvPr>
          <p:cNvSpPr/>
          <p:nvPr/>
        </p:nvSpPr>
        <p:spPr>
          <a:xfrm>
            <a:off x="5327125" y="911675"/>
            <a:ext cx="2313300" cy="356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p29"/>
          <p:cNvSpPr txBox="1"/>
          <p:nvPr/>
        </p:nvSpPr>
        <p:spPr>
          <a:xfrm>
            <a:off x="958350" y="4197575"/>
            <a:ext cx="3933000" cy="43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chemeClr val="dk2"/>
                </a:solidFill>
                <a:latin typeface="Poppins"/>
                <a:ea typeface="Poppins"/>
                <a:cs typeface="Poppins"/>
                <a:sym typeface="Poppins"/>
              </a:rPr>
              <a:t>Teacher Support -&gt;Coach Support</a:t>
            </a:r>
            <a:endParaRPr b="1" sz="1500">
              <a:solidFill>
                <a:schemeClr val="dk2"/>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30"/>
          <p:cNvSpPr txBox="1"/>
          <p:nvPr>
            <p:ph idx="1" type="body"/>
          </p:nvPr>
        </p:nvSpPr>
        <p:spPr>
          <a:xfrm>
            <a:off x="1120950" y="178575"/>
            <a:ext cx="6902100" cy="727200"/>
          </a:xfrm>
          <a:prstGeom prst="rect">
            <a:avLst/>
          </a:prstGeom>
        </p:spPr>
        <p:txBody>
          <a:bodyPr anchorCtr="0" anchor="t" bIns="91425" lIns="91425" spcFirstLastPara="1" rIns="91425" wrap="square" tIns="91425">
            <a:noAutofit/>
          </a:bodyPr>
          <a:lstStyle/>
          <a:p>
            <a:pPr indent="0" lvl="0" marL="0" rtl="0" algn="ctr">
              <a:lnSpc>
                <a:spcPct val="75000"/>
              </a:lnSpc>
              <a:spcBef>
                <a:spcPts val="0"/>
              </a:spcBef>
              <a:spcAft>
                <a:spcPts val="1200"/>
              </a:spcAft>
              <a:buNone/>
            </a:pPr>
            <a:r>
              <a:rPr b="1" lang="en" sz="2800">
                <a:solidFill>
                  <a:srgbClr val="00649D"/>
                </a:solidFill>
                <a:latin typeface="Poppins"/>
                <a:ea typeface="Poppins"/>
                <a:cs typeface="Poppins"/>
                <a:sym typeface="Poppins"/>
              </a:rPr>
              <a:t>Curriculum Implementation: Stage 5</a:t>
            </a:r>
            <a:endParaRPr b="1" sz="2800">
              <a:solidFill>
                <a:srgbClr val="00649D"/>
              </a:solidFill>
              <a:latin typeface="Poppins"/>
              <a:ea typeface="Poppins"/>
              <a:cs typeface="Poppins"/>
              <a:sym typeface="Poppins"/>
            </a:endParaRPr>
          </a:p>
        </p:txBody>
      </p:sp>
      <p:pic>
        <p:nvPicPr>
          <p:cNvPr id="241" name="Google Shape;241;p30"/>
          <p:cNvPicPr preferRelativeResize="0"/>
          <p:nvPr/>
        </p:nvPicPr>
        <p:blipFill>
          <a:blip r:embed="rId4">
            <a:alphaModFix/>
          </a:blip>
          <a:stretch>
            <a:fillRect/>
          </a:stretch>
        </p:blipFill>
        <p:spPr>
          <a:xfrm>
            <a:off x="6504550" y="4636775"/>
            <a:ext cx="1650852" cy="320825"/>
          </a:xfrm>
          <a:prstGeom prst="rect">
            <a:avLst/>
          </a:prstGeom>
          <a:noFill/>
          <a:ln>
            <a:noFill/>
          </a:ln>
        </p:spPr>
      </p:pic>
      <p:sp>
        <p:nvSpPr>
          <p:cNvPr id="242" name="Google Shape;242;p30"/>
          <p:cNvSpPr/>
          <p:nvPr/>
        </p:nvSpPr>
        <p:spPr>
          <a:xfrm rot="5400000">
            <a:off x="4555800" y="-20856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43" name="Google Shape;243;p30"/>
          <p:cNvPicPr preferRelativeResize="0"/>
          <p:nvPr/>
        </p:nvPicPr>
        <p:blipFill>
          <a:blip r:embed="rId5">
            <a:alphaModFix/>
          </a:blip>
          <a:stretch>
            <a:fillRect/>
          </a:stretch>
        </p:blipFill>
        <p:spPr>
          <a:xfrm>
            <a:off x="1201775" y="1004429"/>
            <a:ext cx="2381952" cy="3632348"/>
          </a:xfrm>
          <a:prstGeom prst="rect">
            <a:avLst/>
          </a:prstGeom>
          <a:noFill/>
          <a:ln>
            <a:noFill/>
          </a:ln>
          <a:effectLst>
            <a:outerShdw blurRad="57150" rotWithShape="0" algn="bl" dir="5400000" dist="19050">
              <a:srgbClr val="000000">
                <a:alpha val="50000"/>
              </a:srgbClr>
            </a:outerShdw>
          </a:effectLst>
        </p:spPr>
      </p:pic>
      <p:pic>
        <p:nvPicPr>
          <p:cNvPr id="244" name="Google Shape;244;p30"/>
          <p:cNvPicPr preferRelativeResize="0"/>
          <p:nvPr/>
        </p:nvPicPr>
        <p:blipFill>
          <a:blip r:embed="rId6">
            <a:alphaModFix/>
          </a:blip>
          <a:stretch>
            <a:fillRect/>
          </a:stretch>
        </p:blipFill>
        <p:spPr>
          <a:xfrm>
            <a:off x="4661850" y="1298988"/>
            <a:ext cx="3361198" cy="2545524"/>
          </a:xfrm>
          <a:prstGeom prst="rect">
            <a:avLst/>
          </a:prstGeom>
          <a:noFill/>
          <a:ln>
            <a:noFill/>
          </a:ln>
          <a:effectLst>
            <a:outerShdw blurRad="57150" rotWithShape="0" algn="bl" dir="5400000" dist="19050">
              <a:srgbClr val="000000">
                <a:alpha val="50000"/>
              </a:srgbClr>
            </a:outerShdw>
          </a:effectLst>
        </p:spPr>
      </p:pic>
      <p:cxnSp>
        <p:nvCxnSpPr>
          <p:cNvPr id="245" name="Google Shape;245;p30"/>
          <p:cNvCxnSpPr/>
          <p:nvPr/>
        </p:nvCxnSpPr>
        <p:spPr>
          <a:xfrm>
            <a:off x="3748388" y="2305950"/>
            <a:ext cx="853500" cy="0"/>
          </a:xfrm>
          <a:prstGeom prst="straightConnector1">
            <a:avLst/>
          </a:prstGeom>
          <a:noFill/>
          <a:ln cap="flat" cmpd="sng" w="38100">
            <a:solidFill>
              <a:schemeClr val="dk2"/>
            </a:solidFill>
            <a:prstDash val="solid"/>
            <a:round/>
            <a:headEnd len="med" w="med" type="triangle"/>
            <a:tailEnd len="med" w="med" type="stealth"/>
          </a:ln>
        </p:spPr>
      </p:cxnSp>
      <p:sp>
        <p:nvSpPr>
          <p:cNvPr id="246" name="Google Shape;246;p30">
            <a:hlinkClick r:id="rId7"/>
          </p:cNvPr>
          <p:cNvSpPr/>
          <p:nvPr/>
        </p:nvSpPr>
        <p:spPr>
          <a:xfrm>
            <a:off x="1201775" y="1004425"/>
            <a:ext cx="2382000" cy="363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7" name="Google Shape;247;p30">
            <a:hlinkClick r:id="rId8"/>
          </p:cNvPr>
          <p:cNvSpPr/>
          <p:nvPr/>
        </p:nvSpPr>
        <p:spPr>
          <a:xfrm>
            <a:off x="4661850" y="1299000"/>
            <a:ext cx="3361200" cy="250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30"/>
          <p:cNvSpPr txBox="1"/>
          <p:nvPr/>
        </p:nvSpPr>
        <p:spPr>
          <a:xfrm>
            <a:off x="4166625" y="4021038"/>
            <a:ext cx="3933000" cy="43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chemeClr val="dk2"/>
                </a:solidFill>
                <a:latin typeface="Poppins"/>
                <a:ea typeface="Poppins"/>
                <a:cs typeface="Poppins"/>
                <a:sym typeface="Poppins"/>
              </a:rPr>
              <a:t>Building Leader</a:t>
            </a:r>
            <a:r>
              <a:rPr b="1" lang="en" sz="1500">
                <a:solidFill>
                  <a:schemeClr val="dk2"/>
                </a:solidFill>
                <a:latin typeface="Poppins"/>
                <a:ea typeface="Poppins"/>
                <a:cs typeface="Poppins"/>
                <a:sym typeface="Poppins"/>
              </a:rPr>
              <a:t> -&gt;District Support</a:t>
            </a:r>
            <a:endParaRPr b="1" sz="1500">
              <a:solidFill>
                <a:schemeClr val="dk2"/>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p31"/>
          <p:cNvSpPr txBox="1"/>
          <p:nvPr>
            <p:ph idx="4294967295" type="ctrTitle"/>
          </p:nvPr>
        </p:nvSpPr>
        <p:spPr>
          <a:xfrm>
            <a:off x="1554450" y="986500"/>
            <a:ext cx="6035100" cy="2100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rgbClr val="00649D"/>
                </a:solidFill>
                <a:latin typeface="Poppins"/>
                <a:ea typeface="Poppins"/>
                <a:cs typeface="Poppins"/>
                <a:sym typeface="Poppins"/>
              </a:rPr>
              <a:t> </a:t>
            </a:r>
            <a:r>
              <a:rPr b="1" lang="en" sz="6000">
                <a:solidFill>
                  <a:srgbClr val="BE2136"/>
                </a:solidFill>
                <a:latin typeface="Poppins"/>
                <a:ea typeface="Poppins"/>
                <a:cs typeface="Poppins"/>
                <a:sym typeface="Poppins"/>
              </a:rPr>
              <a:t>Building a Lasting MTSS Infrastructure</a:t>
            </a:r>
            <a:endParaRPr b="1" sz="6000">
              <a:solidFill>
                <a:srgbClr val="BE2136"/>
              </a:solidFill>
              <a:latin typeface="Poppins"/>
              <a:ea typeface="Poppins"/>
              <a:cs typeface="Poppins"/>
              <a:sym typeface="Poppins"/>
            </a:endParaRPr>
          </a:p>
        </p:txBody>
      </p:sp>
      <p:pic>
        <p:nvPicPr>
          <p:cNvPr id="254" name="Google Shape;254;p31"/>
          <p:cNvPicPr preferRelativeResize="0"/>
          <p:nvPr/>
        </p:nvPicPr>
        <p:blipFill>
          <a:blip r:embed="rId4">
            <a:alphaModFix/>
          </a:blip>
          <a:stretch>
            <a:fillRect/>
          </a:stretch>
        </p:blipFill>
        <p:spPr>
          <a:xfrm>
            <a:off x="6449750" y="246275"/>
            <a:ext cx="1650852" cy="320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pic>
        <p:nvPicPr>
          <p:cNvPr id="259" name="Google Shape;259;p32"/>
          <p:cNvPicPr preferRelativeResize="0"/>
          <p:nvPr/>
        </p:nvPicPr>
        <p:blipFill>
          <a:blip r:embed="rId4">
            <a:alphaModFix/>
          </a:blip>
          <a:stretch>
            <a:fillRect/>
          </a:stretch>
        </p:blipFill>
        <p:spPr>
          <a:xfrm>
            <a:off x="6504550" y="4636775"/>
            <a:ext cx="1650852" cy="320825"/>
          </a:xfrm>
          <a:prstGeom prst="rect">
            <a:avLst/>
          </a:prstGeom>
          <a:noFill/>
          <a:ln>
            <a:noFill/>
          </a:ln>
        </p:spPr>
      </p:pic>
      <p:pic>
        <p:nvPicPr>
          <p:cNvPr id="260" name="Google Shape;260;p32"/>
          <p:cNvPicPr preferRelativeResize="0"/>
          <p:nvPr/>
        </p:nvPicPr>
        <p:blipFill>
          <a:blip r:embed="rId5">
            <a:alphaModFix/>
          </a:blip>
          <a:stretch>
            <a:fillRect/>
          </a:stretch>
        </p:blipFill>
        <p:spPr>
          <a:xfrm rot="10800000">
            <a:off x="201326" y="366651"/>
            <a:ext cx="4652899" cy="4652899"/>
          </a:xfrm>
          <a:prstGeom prst="rect">
            <a:avLst/>
          </a:prstGeom>
          <a:noFill/>
          <a:ln>
            <a:noFill/>
          </a:ln>
        </p:spPr>
      </p:pic>
      <p:sp>
        <p:nvSpPr>
          <p:cNvPr id="261" name="Google Shape;261;p32"/>
          <p:cNvSpPr txBox="1"/>
          <p:nvPr/>
        </p:nvSpPr>
        <p:spPr>
          <a:xfrm>
            <a:off x="1780800" y="1490000"/>
            <a:ext cx="1697100" cy="200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300">
                <a:solidFill>
                  <a:srgbClr val="000000"/>
                </a:solidFill>
                <a:latin typeface="Poppins"/>
                <a:ea typeface="Poppins"/>
                <a:cs typeface="Poppins"/>
                <a:sym typeface="Poppins"/>
              </a:rPr>
              <a:t>x</a:t>
            </a:r>
            <a:endParaRPr sz="20300">
              <a:solidFill>
                <a:srgbClr val="000000"/>
              </a:solidFill>
              <a:latin typeface="Poppins"/>
              <a:ea typeface="Poppins"/>
              <a:cs typeface="Poppins"/>
              <a:sym typeface="Poppins"/>
            </a:endParaRPr>
          </a:p>
        </p:txBody>
      </p:sp>
      <p:pic>
        <p:nvPicPr>
          <p:cNvPr id="262" name="Google Shape;262;p32"/>
          <p:cNvPicPr preferRelativeResize="0"/>
          <p:nvPr/>
        </p:nvPicPr>
        <p:blipFill rotWithShape="1">
          <a:blip r:embed="rId6">
            <a:alphaModFix/>
          </a:blip>
          <a:srcRect b="1100" l="-14480" r="14479" t="-1100"/>
          <a:stretch/>
        </p:blipFill>
        <p:spPr>
          <a:xfrm>
            <a:off x="3326300" y="906575"/>
            <a:ext cx="4728451" cy="4728451"/>
          </a:xfrm>
          <a:prstGeom prst="rect">
            <a:avLst/>
          </a:prstGeom>
          <a:noFill/>
          <a:ln>
            <a:noFill/>
          </a:ln>
        </p:spPr>
      </p:pic>
      <p:sp>
        <p:nvSpPr>
          <p:cNvPr id="263" name="Google Shape;263;p32"/>
          <p:cNvSpPr txBox="1"/>
          <p:nvPr/>
        </p:nvSpPr>
        <p:spPr>
          <a:xfrm>
            <a:off x="739526" y="29400"/>
            <a:ext cx="7648200" cy="830700"/>
          </a:xfrm>
          <a:prstGeom prst="rect">
            <a:avLst/>
          </a:prstGeom>
          <a:noFill/>
          <a:ln>
            <a:noFill/>
          </a:ln>
        </p:spPr>
        <p:txBody>
          <a:bodyPr anchorCtr="0" anchor="ctr" bIns="121900" lIns="121900" spcFirstLastPara="1" rIns="121900" wrap="square" tIns="121900">
            <a:normAutofit/>
          </a:bodyPr>
          <a:lstStyle/>
          <a:p>
            <a:pPr indent="0" lvl="0" marL="0" marR="0" rtl="0" algn="l">
              <a:lnSpc>
                <a:spcPct val="80000"/>
              </a:lnSpc>
              <a:spcBef>
                <a:spcPts val="0"/>
              </a:spcBef>
              <a:spcAft>
                <a:spcPts val="0"/>
              </a:spcAft>
              <a:buClr>
                <a:srgbClr val="000000"/>
              </a:buClr>
              <a:buSzPts val="4800"/>
              <a:buFont typeface="Arial"/>
              <a:buNone/>
            </a:pPr>
            <a:r>
              <a:rPr b="1" lang="en" sz="3600">
                <a:solidFill>
                  <a:srgbClr val="0070C0"/>
                </a:solidFill>
                <a:latin typeface="Poppins"/>
                <a:ea typeface="Poppins"/>
                <a:cs typeface="Poppins"/>
                <a:sym typeface="Poppins"/>
              </a:rPr>
              <a:t>The Need to “Flip the Script”</a:t>
            </a:r>
            <a:endParaRPr b="1" sz="3600">
              <a:solidFill>
                <a:srgbClr val="0070C0"/>
              </a:solidFill>
              <a:latin typeface="Poppins"/>
              <a:ea typeface="Poppins"/>
              <a:cs typeface="Poppins"/>
              <a:sym typeface="Poppins"/>
            </a:endParaRPr>
          </a:p>
        </p:txBody>
      </p:sp>
      <p:sp>
        <p:nvSpPr>
          <p:cNvPr id="264" name="Google Shape;264;p32"/>
          <p:cNvSpPr/>
          <p:nvPr/>
        </p:nvSpPr>
        <p:spPr>
          <a:xfrm rot="5400000">
            <a:off x="4555800" y="-20856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txBox="1"/>
          <p:nvPr>
            <p:ph idx="4294967295" type="subTitle"/>
          </p:nvPr>
        </p:nvSpPr>
        <p:spPr>
          <a:xfrm>
            <a:off x="620875" y="430050"/>
            <a:ext cx="5205600" cy="629400"/>
          </a:xfrm>
          <a:prstGeom prst="rect">
            <a:avLst/>
          </a:prstGeom>
        </p:spPr>
        <p:txBody>
          <a:bodyPr anchorCtr="0" anchor="t" bIns="91425" lIns="91425" spcFirstLastPara="1" rIns="91425" wrap="square" tIns="91425">
            <a:normAutofit/>
          </a:bodyPr>
          <a:lstStyle/>
          <a:p>
            <a:pPr indent="0" lvl="0" marL="0" rtl="0" algn="l">
              <a:lnSpc>
                <a:spcPct val="75000"/>
              </a:lnSpc>
              <a:spcBef>
                <a:spcPts val="0"/>
              </a:spcBef>
              <a:spcAft>
                <a:spcPts val="1200"/>
              </a:spcAft>
              <a:buNone/>
            </a:pPr>
            <a:r>
              <a:rPr b="1" lang="en" sz="3600">
                <a:solidFill>
                  <a:srgbClr val="00649D"/>
                </a:solidFill>
                <a:latin typeface="Poppins"/>
                <a:ea typeface="Poppins"/>
                <a:cs typeface="Poppins"/>
                <a:sym typeface="Poppins"/>
              </a:rPr>
              <a:t>Today’s Objectives</a:t>
            </a:r>
            <a:endParaRPr b="1" sz="3600">
              <a:solidFill>
                <a:srgbClr val="00649D"/>
              </a:solidFill>
              <a:latin typeface="Poppins"/>
              <a:ea typeface="Poppins"/>
              <a:cs typeface="Poppins"/>
              <a:sym typeface="Poppins"/>
            </a:endParaRPr>
          </a:p>
        </p:txBody>
      </p:sp>
      <p:sp>
        <p:nvSpPr>
          <p:cNvPr id="70" name="Google Shape;70;p15"/>
          <p:cNvSpPr txBox="1"/>
          <p:nvPr>
            <p:ph idx="4294967295" type="subTitle"/>
          </p:nvPr>
        </p:nvSpPr>
        <p:spPr>
          <a:xfrm>
            <a:off x="620875" y="1094375"/>
            <a:ext cx="5479800" cy="3314400"/>
          </a:xfrm>
          <a:prstGeom prst="rect">
            <a:avLst/>
          </a:prstGeom>
        </p:spPr>
        <p:txBody>
          <a:bodyPr anchorCtr="0" anchor="t" bIns="91425" lIns="91425" spcFirstLastPara="1" rIns="91425" wrap="square" tIns="91425">
            <a:normAutofit fontScale="92500"/>
          </a:bodyPr>
          <a:lstStyle/>
          <a:p>
            <a:pPr indent="-346075" lvl="0" marL="457200" rtl="0" algn="l">
              <a:spcBef>
                <a:spcPts val="0"/>
              </a:spcBef>
              <a:spcAft>
                <a:spcPts val="0"/>
              </a:spcAft>
              <a:buClr>
                <a:srgbClr val="192751"/>
              </a:buClr>
              <a:buSzPct val="100000"/>
              <a:buFont typeface="Poppins"/>
              <a:buChar char="●"/>
            </a:pPr>
            <a:r>
              <a:rPr lang="en" sz="2000">
                <a:solidFill>
                  <a:srgbClr val="192751"/>
                </a:solidFill>
                <a:latin typeface="Poppins"/>
                <a:ea typeface="Poppins"/>
                <a:cs typeface="Poppins"/>
                <a:sym typeface="Poppins"/>
              </a:rPr>
              <a:t>District background</a:t>
            </a:r>
            <a:endParaRPr sz="2000">
              <a:solidFill>
                <a:srgbClr val="192751"/>
              </a:solidFill>
              <a:latin typeface="Poppins"/>
              <a:ea typeface="Poppins"/>
              <a:cs typeface="Poppins"/>
              <a:sym typeface="Poppins"/>
            </a:endParaRPr>
          </a:p>
          <a:p>
            <a:pPr indent="-346075" lvl="0" marL="457200" rtl="0" algn="l">
              <a:spcBef>
                <a:spcPts val="0"/>
              </a:spcBef>
              <a:spcAft>
                <a:spcPts val="0"/>
              </a:spcAft>
              <a:buClr>
                <a:srgbClr val="192751"/>
              </a:buClr>
              <a:buSzPct val="100000"/>
              <a:buFont typeface="Poppins"/>
              <a:buChar char="●"/>
            </a:pPr>
            <a:r>
              <a:rPr lang="en" sz="2000">
                <a:solidFill>
                  <a:srgbClr val="192751"/>
                </a:solidFill>
                <a:latin typeface="Poppins"/>
                <a:ea typeface="Poppins"/>
                <a:cs typeface="Poppins"/>
                <a:sym typeface="Poppins"/>
              </a:rPr>
              <a:t>A snapshot of our literacy landscape</a:t>
            </a:r>
            <a:endParaRPr sz="2000">
              <a:solidFill>
                <a:srgbClr val="192751"/>
              </a:solidFill>
              <a:latin typeface="Poppins"/>
              <a:ea typeface="Poppins"/>
              <a:cs typeface="Poppins"/>
              <a:sym typeface="Poppins"/>
            </a:endParaRPr>
          </a:p>
          <a:p>
            <a:pPr indent="-346075" lvl="0" marL="457200" rtl="0" algn="l">
              <a:spcBef>
                <a:spcPts val="0"/>
              </a:spcBef>
              <a:spcAft>
                <a:spcPts val="0"/>
              </a:spcAft>
              <a:buClr>
                <a:srgbClr val="192751"/>
              </a:buClr>
              <a:buSzPct val="100000"/>
              <a:buFont typeface="Poppins"/>
              <a:buChar char="●"/>
            </a:pPr>
            <a:r>
              <a:rPr lang="en" sz="2000">
                <a:solidFill>
                  <a:srgbClr val="192751"/>
                </a:solidFill>
                <a:latin typeface="Poppins"/>
                <a:ea typeface="Poppins"/>
                <a:cs typeface="Poppins"/>
                <a:sym typeface="Poppins"/>
              </a:rPr>
              <a:t>A timeline of curriculum implementation</a:t>
            </a:r>
            <a:endParaRPr sz="2000">
              <a:solidFill>
                <a:srgbClr val="192751"/>
              </a:solidFill>
              <a:latin typeface="Poppins"/>
              <a:ea typeface="Poppins"/>
              <a:cs typeface="Poppins"/>
              <a:sym typeface="Poppins"/>
            </a:endParaRPr>
          </a:p>
          <a:p>
            <a:pPr indent="-346075" lvl="0" marL="457200" rtl="0" algn="l">
              <a:spcBef>
                <a:spcPts val="0"/>
              </a:spcBef>
              <a:spcAft>
                <a:spcPts val="0"/>
              </a:spcAft>
              <a:buClr>
                <a:srgbClr val="192751"/>
              </a:buClr>
              <a:buSzPct val="100000"/>
              <a:buFont typeface="Poppins"/>
              <a:buChar char="●"/>
            </a:pPr>
            <a:r>
              <a:rPr lang="en" sz="2000">
                <a:solidFill>
                  <a:srgbClr val="192751"/>
                </a:solidFill>
                <a:latin typeface="Poppins"/>
                <a:ea typeface="Poppins"/>
                <a:cs typeface="Poppins"/>
                <a:sym typeface="Poppins"/>
              </a:rPr>
              <a:t>Our systems approach to increasing literacy proficiency</a:t>
            </a:r>
            <a:endParaRPr sz="2000">
              <a:solidFill>
                <a:srgbClr val="192751"/>
              </a:solidFill>
              <a:latin typeface="Poppins"/>
              <a:ea typeface="Poppins"/>
              <a:cs typeface="Poppins"/>
              <a:sym typeface="Poppins"/>
            </a:endParaRPr>
          </a:p>
          <a:p>
            <a:pPr indent="-346075" lvl="0" marL="457200" rtl="0" algn="l">
              <a:spcBef>
                <a:spcPts val="0"/>
              </a:spcBef>
              <a:spcAft>
                <a:spcPts val="0"/>
              </a:spcAft>
              <a:buClr>
                <a:srgbClr val="192751"/>
              </a:buClr>
              <a:buSzPct val="100000"/>
              <a:buFont typeface="Poppins"/>
              <a:buChar char="●"/>
            </a:pPr>
            <a:r>
              <a:rPr lang="en" sz="2000">
                <a:solidFill>
                  <a:srgbClr val="192751"/>
                </a:solidFill>
                <a:latin typeface="Poppins"/>
                <a:ea typeface="Poppins"/>
                <a:cs typeface="Poppins"/>
                <a:sym typeface="Poppins"/>
              </a:rPr>
              <a:t>Building a </a:t>
            </a:r>
            <a:r>
              <a:rPr b="1" lang="en" sz="2000">
                <a:solidFill>
                  <a:srgbClr val="192751"/>
                </a:solidFill>
                <a:latin typeface="Poppins"/>
                <a:ea typeface="Poppins"/>
                <a:cs typeface="Poppins"/>
                <a:sym typeface="Poppins"/>
              </a:rPr>
              <a:t>lasting</a:t>
            </a:r>
            <a:r>
              <a:rPr lang="en" sz="2000">
                <a:solidFill>
                  <a:srgbClr val="192751"/>
                </a:solidFill>
                <a:latin typeface="Poppins"/>
                <a:ea typeface="Poppins"/>
                <a:cs typeface="Poppins"/>
                <a:sym typeface="Poppins"/>
              </a:rPr>
              <a:t> MTSS infrastructure</a:t>
            </a:r>
            <a:endParaRPr sz="2000">
              <a:solidFill>
                <a:srgbClr val="192751"/>
              </a:solidFill>
              <a:latin typeface="Poppins"/>
              <a:ea typeface="Poppins"/>
              <a:cs typeface="Poppins"/>
              <a:sym typeface="Poppins"/>
            </a:endParaRPr>
          </a:p>
          <a:p>
            <a:pPr indent="-346075" lvl="0" marL="457200" rtl="0" algn="l">
              <a:spcBef>
                <a:spcPts val="0"/>
              </a:spcBef>
              <a:spcAft>
                <a:spcPts val="0"/>
              </a:spcAft>
              <a:buClr>
                <a:srgbClr val="192751"/>
              </a:buClr>
              <a:buSzPct val="100000"/>
              <a:buFont typeface="Poppins"/>
              <a:buChar char="●"/>
            </a:pPr>
            <a:r>
              <a:rPr lang="en" sz="2000">
                <a:solidFill>
                  <a:srgbClr val="192751"/>
                </a:solidFill>
                <a:latin typeface="Poppins"/>
                <a:ea typeface="Poppins"/>
                <a:cs typeface="Poppins"/>
                <a:sym typeface="Poppins"/>
              </a:rPr>
              <a:t>Our significant growth and achievement</a:t>
            </a:r>
            <a:endParaRPr sz="2000">
              <a:solidFill>
                <a:srgbClr val="192751"/>
              </a:solidFill>
              <a:latin typeface="Poppins"/>
              <a:ea typeface="Poppins"/>
              <a:cs typeface="Poppins"/>
              <a:sym typeface="Poppins"/>
            </a:endParaRPr>
          </a:p>
          <a:p>
            <a:pPr indent="-346075" lvl="0" marL="457200" rtl="0" algn="l">
              <a:spcBef>
                <a:spcPts val="0"/>
              </a:spcBef>
              <a:spcAft>
                <a:spcPts val="0"/>
              </a:spcAft>
              <a:buClr>
                <a:srgbClr val="192751"/>
              </a:buClr>
              <a:buSzPct val="100000"/>
              <a:buFont typeface="Poppins"/>
              <a:buChar char="●"/>
            </a:pPr>
            <a:r>
              <a:rPr lang="en" sz="2000">
                <a:solidFill>
                  <a:srgbClr val="192751"/>
                </a:solidFill>
                <a:latin typeface="Poppins"/>
                <a:ea typeface="Poppins"/>
                <a:cs typeface="Poppins"/>
                <a:sym typeface="Poppins"/>
              </a:rPr>
              <a:t>Resources </a:t>
            </a:r>
            <a:endParaRPr sz="2000">
              <a:solidFill>
                <a:srgbClr val="192751"/>
              </a:solidFill>
              <a:latin typeface="Poppins"/>
              <a:ea typeface="Poppins"/>
              <a:cs typeface="Poppins"/>
              <a:sym typeface="Poppins"/>
            </a:endParaRPr>
          </a:p>
          <a:p>
            <a:pPr indent="-346075" lvl="0" marL="457200" rtl="0" algn="l">
              <a:spcBef>
                <a:spcPts val="0"/>
              </a:spcBef>
              <a:spcAft>
                <a:spcPts val="0"/>
              </a:spcAft>
              <a:buClr>
                <a:srgbClr val="192751"/>
              </a:buClr>
              <a:buSzPct val="100000"/>
              <a:buFont typeface="Poppins"/>
              <a:buChar char="●"/>
            </a:pPr>
            <a:r>
              <a:rPr lang="en" sz="2000">
                <a:solidFill>
                  <a:srgbClr val="192751"/>
                </a:solidFill>
                <a:latin typeface="Poppins"/>
                <a:ea typeface="Poppins"/>
                <a:cs typeface="Poppins"/>
                <a:sym typeface="Poppins"/>
              </a:rPr>
              <a:t>Questions</a:t>
            </a:r>
            <a:endParaRPr sz="2000">
              <a:solidFill>
                <a:srgbClr val="192751"/>
              </a:solidFill>
              <a:latin typeface="Poppins"/>
              <a:ea typeface="Poppins"/>
              <a:cs typeface="Poppins"/>
              <a:sym typeface="Poppins"/>
            </a:endParaRPr>
          </a:p>
        </p:txBody>
      </p:sp>
      <p:pic>
        <p:nvPicPr>
          <p:cNvPr id="71" name="Google Shape;71;p15"/>
          <p:cNvPicPr preferRelativeResize="0"/>
          <p:nvPr/>
        </p:nvPicPr>
        <p:blipFill>
          <a:blip r:embed="rId4">
            <a:alphaModFix/>
          </a:blip>
          <a:stretch>
            <a:fillRect/>
          </a:stretch>
        </p:blipFill>
        <p:spPr>
          <a:xfrm>
            <a:off x="5511375" y="4575125"/>
            <a:ext cx="1650852" cy="320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pic>
        <p:nvPicPr>
          <p:cNvPr id="269" name="Google Shape;269;p33"/>
          <p:cNvPicPr preferRelativeResize="0"/>
          <p:nvPr/>
        </p:nvPicPr>
        <p:blipFill>
          <a:blip r:embed="rId4">
            <a:alphaModFix/>
          </a:blip>
          <a:stretch>
            <a:fillRect/>
          </a:stretch>
        </p:blipFill>
        <p:spPr>
          <a:xfrm>
            <a:off x="6504550" y="4636775"/>
            <a:ext cx="1650852" cy="320825"/>
          </a:xfrm>
          <a:prstGeom prst="rect">
            <a:avLst/>
          </a:prstGeom>
          <a:noFill/>
          <a:ln>
            <a:noFill/>
          </a:ln>
        </p:spPr>
      </p:pic>
      <p:sp>
        <p:nvSpPr>
          <p:cNvPr id="270" name="Google Shape;270;p33"/>
          <p:cNvSpPr txBox="1"/>
          <p:nvPr/>
        </p:nvSpPr>
        <p:spPr>
          <a:xfrm>
            <a:off x="739526" y="29400"/>
            <a:ext cx="7648200" cy="830700"/>
          </a:xfrm>
          <a:prstGeom prst="rect">
            <a:avLst/>
          </a:prstGeom>
          <a:noFill/>
          <a:ln>
            <a:noFill/>
          </a:ln>
        </p:spPr>
        <p:txBody>
          <a:bodyPr anchorCtr="0" anchor="ctr" bIns="121900" lIns="121900" spcFirstLastPara="1" rIns="121900" wrap="square" tIns="121900">
            <a:normAutofit fontScale="92500"/>
          </a:bodyPr>
          <a:lstStyle/>
          <a:p>
            <a:pPr indent="0" lvl="0" marL="0" marR="0" rtl="0" algn="l">
              <a:lnSpc>
                <a:spcPct val="80000"/>
              </a:lnSpc>
              <a:spcBef>
                <a:spcPts val="0"/>
              </a:spcBef>
              <a:spcAft>
                <a:spcPts val="0"/>
              </a:spcAft>
              <a:buClr>
                <a:srgbClr val="000000"/>
              </a:buClr>
              <a:buSzPct val="133333"/>
              <a:buFont typeface="Arial"/>
              <a:buNone/>
            </a:pPr>
            <a:r>
              <a:rPr b="1" lang="en" sz="3600">
                <a:solidFill>
                  <a:srgbClr val="0070C0"/>
                </a:solidFill>
                <a:latin typeface="Poppins"/>
                <a:ea typeface="Poppins"/>
                <a:cs typeface="Poppins"/>
                <a:sym typeface="Poppins"/>
              </a:rPr>
              <a:t>Increasing Literacy Achievement</a:t>
            </a:r>
            <a:endParaRPr b="1" sz="3600">
              <a:solidFill>
                <a:srgbClr val="0070C0"/>
              </a:solidFill>
              <a:latin typeface="Poppins"/>
              <a:ea typeface="Poppins"/>
              <a:cs typeface="Poppins"/>
              <a:sym typeface="Poppins"/>
            </a:endParaRPr>
          </a:p>
        </p:txBody>
      </p:sp>
      <p:sp>
        <p:nvSpPr>
          <p:cNvPr id="271" name="Google Shape;271;p33"/>
          <p:cNvSpPr/>
          <p:nvPr/>
        </p:nvSpPr>
        <p:spPr>
          <a:xfrm rot="5400000">
            <a:off x="4555800" y="-20856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72" name="Google Shape;272;p33"/>
          <p:cNvPicPr preferRelativeResize="0"/>
          <p:nvPr/>
        </p:nvPicPr>
        <p:blipFill>
          <a:blip r:embed="rId5">
            <a:alphaModFix/>
          </a:blip>
          <a:stretch>
            <a:fillRect/>
          </a:stretch>
        </p:blipFill>
        <p:spPr>
          <a:xfrm>
            <a:off x="739525" y="860100"/>
            <a:ext cx="3916850" cy="3916850"/>
          </a:xfrm>
          <a:prstGeom prst="rect">
            <a:avLst/>
          </a:prstGeom>
          <a:noFill/>
          <a:ln>
            <a:noFill/>
          </a:ln>
        </p:spPr>
      </p:pic>
      <p:sp>
        <p:nvSpPr>
          <p:cNvPr id="273" name="Google Shape;273;p33"/>
          <p:cNvSpPr txBox="1"/>
          <p:nvPr>
            <p:ph idx="1" type="body"/>
          </p:nvPr>
        </p:nvSpPr>
        <p:spPr>
          <a:xfrm>
            <a:off x="4188225" y="1081725"/>
            <a:ext cx="4199400" cy="3655200"/>
          </a:xfrm>
          <a:prstGeom prst="rect">
            <a:avLst/>
          </a:prstGeom>
          <a:noFill/>
          <a:ln>
            <a:noFill/>
          </a:ln>
        </p:spPr>
        <p:txBody>
          <a:bodyPr anchorCtr="0" anchor="t" bIns="34275" lIns="68575" spcFirstLastPara="1" rIns="68575" wrap="square" tIns="34275">
            <a:noAutofit/>
          </a:bodyPr>
          <a:lstStyle/>
          <a:p>
            <a:pPr indent="-342900" lvl="0" marL="457200" rtl="0" algn="l">
              <a:lnSpc>
                <a:spcPct val="115000"/>
              </a:lnSpc>
              <a:spcBef>
                <a:spcPts val="0"/>
              </a:spcBef>
              <a:spcAft>
                <a:spcPts val="0"/>
              </a:spcAft>
              <a:buSzPts val="1800"/>
              <a:buFont typeface="Cabin"/>
              <a:buChar char="●"/>
            </a:pPr>
            <a:r>
              <a:rPr lang="en">
                <a:solidFill>
                  <a:schemeClr val="dk1"/>
                </a:solidFill>
                <a:latin typeface="Cabin"/>
                <a:ea typeface="Cabin"/>
                <a:cs typeface="Cabin"/>
                <a:sym typeface="Cabin"/>
              </a:rPr>
              <a:t>Focus on high impact literacy strategies at critical years in child development</a:t>
            </a:r>
            <a:endParaRPr>
              <a:solidFill>
                <a:schemeClr val="dk1"/>
              </a:solidFill>
              <a:latin typeface="Cabin"/>
              <a:ea typeface="Cabin"/>
              <a:cs typeface="Cabin"/>
              <a:sym typeface="Cabin"/>
            </a:endParaRPr>
          </a:p>
          <a:p>
            <a:pPr indent="-342900" lvl="1" marL="914400" rtl="0" algn="l">
              <a:lnSpc>
                <a:spcPct val="115000"/>
              </a:lnSpc>
              <a:spcBef>
                <a:spcPts val="0"/>
              </a:spcBef>
              <a:spcAft>
                <a:spcPts val="0"/>
              </a:spcAft>
              <a:buClr>
                <a:schemeClr val="dk1"/>
              </a:buClr>
              <a:buSzPts val="1800"/>
              <a:buFont typeface="Cabin"/>
              <a:buChar char="○"/>
            </a:pPr>
            <a:r>
              <a:rPr lang="en" sz="1800">
                <a:solidFill>
                  <a:schemeClr val="dk1"/>
                </a:solidFill>
                <a:latin typeface="Cabin"/>
                <a:ea typeface="Cabin"/>
                <a:cs typeface="Cabin"/>
                <a:sym typeface="Cabin"/>
              </a:rPr>
              <a:t>Phonemic Awareness- </a:t>
            </a:r>
            <a:r>
              <a:rPr b="1" lang="en" sz="1800">
                <a:solidFill>
                  <a:schemeClr val="dk1"/>
                </a:solidFill>
                <a:latin typeface="Cabin"/>
                <a:ea typeface="Cabin"/>
                <a:cs typeface="Cabin"/>
                <a:sym typeface="Cabin"/>
              </a:rPr>
              <a:t>Heggerty</a:t>
            </a:r>
            <a:endParaRPr b="1" sz="1800">
              <a:solidFill>
                <a:schemeClr val="dk1"/>
              </a:solidFill>
              <a:latin typeface="Cabin"/>
              <a:ea typeface="Cabin"/>
              <a:cs typeface="Cabin"/>
              <a:sym typeface="Cabin"/>
            </a:endParaRPr>
          </a:p>
          <a:p>
            <a:pPr indent="-342900" lvl="1" marL="914400" rtl="0" algn="l">
              <a:lnSpc>
                <a:spcPct val="115000"/>
              </a:lnSpc>
              <a:spcBef>
                <a:spcPts val="0"/>
              </a:spcBef>
              <a:spcAft>
                <a:spcPts val="0"/>
              </a:spcAft>
              <a:buClr>
                <a:schemeClr val="dk1"/>
              </a:buClr>
              <a:buSzPts val="1800"/>
              <a:buFont typeface="Cabin"/>
              <a:buChar char="○"/>
            </a:pPr>
            <a:r>
              <a:rPr lang="en" sz="1800">
                <a:solidFill>
                  <a:schemeClr val="dk1"/>
                </a:solidFill>
                <a:latin typeface="Cabin"/>
                <a:ea typeface="Cabin"/>
                <a:cs typeface="Cabin"/>
                <a:sym typeface="Cabin"/>
              </a:rPr>
              <a:t>Phonics- </a:t>
            </a:r>
            <a:r>
              <a:rPr b="1" lang="en" sz="1800">
                <a:solidFill>
                  <a:schemeClr val="dk1"/>
                </a:solidFill>
                <a:latin typeface="Cabin"/>
                <a:ea typeface="Cabin"/>
                <a:cs typeface="Cabin"/>
                <a:sym typeface="Cabin"/>
              </a:rPr>
              <a:t>Fundations</a:t>
            </a:r>
            <a:endParaRPr b="1" sz="1800">
              <a:solidFill>
                <a:schemeClr val="dk1"/>
              </a:solidFill>
              <a:latin typeface="Cabin"/>
              <a:ea typeface="Cabin"/>
              <a:cs typeface="Cabin"/>
              <a:sym typeface="Cabin"/>
            </a:endParaRPr>
          </a:p>
          <a:p>
            <a:pPr indent="-342900" lvl="1" marL="914400" rtl="0" algn="l">
              <a:lnSpc>
                <a:spcPct val="115000"/>
              </a:lnSpc>
              <a:spcBef>
                <a:spcPts val="0"/>
              </a:spcBef>
              <a:spcAft>
                <a:spcPts val="0"/>
              </a:spcAft>
              <a:buClr>
                <a:schemeClr val="dk1"/>
              </a:buClr>
              <a:buSzPts val="1800"/>
              <a:buFont typeface="Cabin"/>
              <a:buChar char="○"/>
            </a:pPr>
            <a:r>
              <a:rPr lang="en" sz="1800">
                <a:solidFill>
                  <a:schemeClr val="dk1"/>
                </a:solidFill>
                <a:latin typeface="Cabin"/>
                <a:ea typeface="Cabin"/>
                <a:cs typeface="Cabin"/>
                <a:sym typeface="Cabin"/>
              </a:rPr>
              <a:t>Fluency- </a:t>
            </a:r>
            <a:r>
              <a:rPr b="1" lang="en" sz="1800">
                <a:solidFill>
                  <a:schemeClr val="dk1"/>
                </a:solidFill>
                <a:latin typeface="Cabin"/>
                <a:ea typeface="Cabin"/>
                <a:cs typeface="Cabin"/>
                <a:sym typeface="Cabin"/>
              </a:rPr>
              <a:t>Fundations/Geodes</a:t>
            </a:r>
            <a:endParaRPr b="1" sz="1800">
              <a:solidFill>
                <a:schemeClr val="dk1"/>
              </a:solidFill>
              <a:latin typeface="Cabin"/>
              <a:ea typeface="Cabin"/>
              <a:cs typeface="Cabin"/>
              <a:sym typeface="Cabin"/>
            </a:endParaRPr>
          </a:p>
          <a:p>
            <a:pPr indent="-342900" lvl="1" marL="914400" rtl="0" algn="l">
              <a:lnSpc>
                <a:spcPct val="115000"/>
              </a:lnSpc>
              <a:spcBef>
                <a:spcPts val="0"/>
              </a:spcBef>
              <a:spcAft>
                <a:spcPts val="0"/>
              </a:spcAft>
              <a:buClr>
                <a:schemeClr val="dk1"/>
              </a:buClr>
              <a:buSzPts val="1800"/>
              <a:buFont typeface="Cabin"/>
              <a:buChar char="○"/>
            </a:pPr>
            <a:r>
              <a:rPr lang="en" sz="1800">
                <a:solidFill>
                  <a:schemeClr val="dk1"/>
                </a:solidFill>
                <a:latin typeface="Cabin"/>
                <a:ea typeface="Cabin"/>
                <a:cs typeface="Cabin"/>
                <a:sym typeface="Cabin"/>
              </a:rPr>
              <a:t>Vocabulary-</a:t>
            </a:r>
            <a:r>
              <a:rPr b="1" lang="en" sz="1800">
                <a:solidFill>
                  <a:schemeClr val="dk1"/>
                </a:solidFill>
                <a:latin typeface="Cabin"/>
                <a:ea typeface="Cabin"/>
                <a:cs typeface="Cabin"/>
                <a:sym typeface="Cabin"/>
              </a:rPr>
              <a:t>HMH Into Reading</a:t>
            </a:r>
            <a:endParaRPr b="1" sz="1800">
              <a:solidFill>
                <a:schemeClr val="dk1"/>
              </a:solidFill>
              <a:latin typeface="Cabin"/>
              <a:ea typeface="Cabin"/>
              <a:cs typeface="Cabin"/>
              <a:sym typeface="Cabin"/>
            </a:endParaRPr>
          </a:p>
          <a:p>
            <a:pPr indent="-342900" lvl="1" marL="914400" rtl="0" algn="l">
              <a:lnSpc>
                <a:spcPct val="115000"/>
              </a:lnSpc>
              <a:spcBef>
                <a:spcPts val="0"/>
              </a:spcBef>
              <a:spcAft>
                <a:spcPts val="0"/>
              </a:spcAft>
              <a:buClr>
                <a:schemeClr val="dk1"/>
              </a:buClr>
              <a:buSzPts val="1800"/>
              <a:buFont typeface="Cabin"/>
              <a:buChar char="○"/>
            </a:pPr>
            <a:r>
              <a:rPr lang="en" sz="1800">
                <a:solidFill>
                  <a:schemeClr val="dk1"/>
                </a:solidFill>
                <a:latin typeface="Cabin"/>
                <a:ea typeface="Cabin"/>
                <a:cs typeface="Cabin"/>
                <a:sym typeface="Cabin"/>
              </a:rPr>
              <a:t>Comprehension- </a:t>
            </a:r>
            <a:r>
              <a:rPr b="1" lang="en" sz="1800">
                <a:solidFill>
                  <a:schemeClr val="dk1"/>
                </a:solidFill>
                <a:latin typeface="Cabin"/>
                <a:ea typeface="Cabin"/>
                <a:cs typeface="Cabin"/>
                <a:sym typeface="Cabin"/>
              </a:rPr>
              <a:t>HMH Into Reading</a:t>
            </a:r>
            <a:endParaRPr b="1" sz="1800">
              <a:solidFill>
                <a:schemeClr val="dk1"/>
              </a:solidFill>
              <a:latin typeface="Cabin"/>
              <a:ea typeface="Cabin"/>
              <a:cs typeface="Cabin"/>
              <a:sym typeface="Cabin"/>
            </a:endParaRPr>
          </a:p>
          <a:p>
            <a:pPr indent="-342900" lvl="1" marL="914400" rtl="0" algn="l">
              <a:lnSpc>
                <a:spcPct val="115000"/>
              </a:lnSpc>
              <a:spcBef>
                <a:spcPts val="0"/>
              </a:spcBef>
              <a:spcAft>
                <a:spcPts val="0"/>
              </a:spcAft>
              <a:buClr>
                <a:schemeClr val="dk1"/>
              </a:buClr>
              <a:buSzPts val="1800"/>
              <a:buFont typeface="Cabin"/>
              <a:buChar char="○"/>
            </a:pPr>
            <a:r>
              <a:rPr lang="en" sz="1800">
                <a:solidFill>
                  <a:schemeClr val="dk1"/>
                </a:solidFill>
                <a:latin typeface="Cabin"/>
                <a:ea typeface="Cabin"/>
                <a:cs typeface="Cabin"/>
                <a:sym typeface="Cabin"/>
              </a:rPr>
              <a:t>Writing- </a:t>
            </a:r>
            <a:r>
              <a:rPr b="1" lang="en" sz="1800">
                <a:solidFill>
                  <a:schemeClr val="dk1"/>
                </a:solidFill>
                <a:latin typeface="Cabin"/>
                <a:ea typeface="Cabin"/>
                <a:cs typeface="Cabin"/>
                <a:sym typeface="Cabin"/>
              </a:rPr>
              <a:t>HMH Into Reading</a:t>
            </a:r>
            <a:endParaRPr b="1" sz="1800">
              <a:solidFill>
                <a:schemeClr val="dk1"/>
              </a:solidFill>
              <a:latin typeface="Cabin"/>
              <a:ea typeface="Cabin"/>
              <a:cs typeface="Cabin"/>
              <a:sym typeface="Cabin"/>
            </a:endParaRPr>
          </a:p>
          <a:p>
            <a:pPr indent="0" lvl="0" marL="0" rtl="0" algn="l">
              <a:lnSpc>
                <a:spcPct val="115000"/>
              </a:lnSpc>
              <a:spcBef>
                <a:spcPts val="0"/>
              </a:spcBef>
              <a:spcAft>
                <a:spcPts val="0"/>
              </a:spcAft>
              <a:buNone/>
            </a:pPr>
            <a:r>
              <a:t/>
            </a:r>
            <a:endParaRPr sz="1400">
              <a:solidFill>
                <a:schemeClr val="dk1"/>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7" name="Shape 277"/>
        <p:cNvGrpSpPr/>
        <p:nvPr/>
      </p:nvGrpSpPr>
      <p:grpSpPr>
        <a:xfrm>
          <a:off x="0" y="0"/>
          <a:ext cx="0" cy="0"/>
          <a:chOff x="0" y="0"/>
          <a:chExt cx="0" cy="0"/>
        </a:xfrm>
      </p:grpSpPr>
      <p:sp>
        <p:nvSpPr>
          <p:cNvPr id="278" name="Google Shape;278;p34"/>
          <p:cNvSpPr txBox="1"/>
          <p:nvPr>
            <p:ph idx="1" type="body"/>
          </p:nvPr>
        </p:nvSpPr>
        <p:spPr>
          <a:xfrm>
            <a:off x="1120950" y="178575"/>
            <a:ext cx="6902100" cy="727200"/>
          </a:xfrm>
          <a:prstGeom prst="rect">
            <a:avLst/>
          </a:prstGeom>
        </p:spPr>
        <p:txBody>
          <a:bodyPr anchorCtr="0" anchor="t" bIns="91425" lIns="91425" spcFirstLastPara="1" rIns="91425" wrap="square" tIns="91425">
            <a:noAutofit/>
          </a:bodyPr>
          <a:lstStyle/>
          <a:p>
            <a:pPr indent="0" lvl="0" marL="0" rtl="0" algn="ctr">
              <a:lnSpc>
                <a:spcPct val="75000"/>
              </a:lnSpc>
              <a:spcBef>
                <a:spcPts val="0"/>
              </a:spcBef>
              <a:spcAft>
                <a:spcPts val="1200"/>
              </a:spcAft>
              <a:buNone/>
            </a:pPr>
            <a:r>
              <a:rPr b="1" lang="en" sz="2800">
                <a:solidFill>
                  <a:srgbClr val="00649D"/>
                </a:solidFill>
                <a:latin typeface="Poppins"/>
                <a:ea typeface="Poppins"/>
                <a:cs typeface="Poppins"/>
                <a:sym typeface="Poppins"/>
              </a:rPr>
              <a:t>MTSS Tier 2 and Tier 3 Support</a:t>
            </a:r>
            <a:endParaRPr b="1" sz="2800">
              <a:solidFill>
                <a:srgbClr val="00649D"/>
              </a:solidFill>
              <a:latin typeface="Poppins"/>
              <a:ea typeface="Poppins"/>
              <a:cs typeface="Poppins"/>
              <a:sym typeface="Poppins"/>
            </a:endParaRPr>
          </a:p>
        </p:txBody>
      </p:sp>
      <p:pic>
        <p:nvPicPr>
          <p:cNvPr id="279" name="Google Shape;279;p34"/>
          <p:cNvPicPr preferRelativeResize="0"/>
          <p:nvPr/>
        </p:nvPicPr>
        <p:blipFill>
          <a:blip r:embed="rId4">
            <a:alphaModFix/>
          </a:blip>
          <a:stretch>
            <a:fillRect/>
          </a:stretch>
        </p:blipFill>
        <p:spPr>
          <a:xfrm>
            <a:off x="6504550" y="4636775"/>
            <a:ext cx="1650852" cy="320825"/>
          </a:xfrm>
          <a:prstGeom prst="rect">
            <a:avLst/>
          </a:prstGeom>
          <a:noFill/>
          <a:ln>
            <a:noFill/>
          </a:ln>
        </p:spPr>
      </p:pic>
      <p:sp>
        <p:nvSpPr>
          <p:cNvPr id="280" name="Google Shape;280;p34"/>
          <p:cNvSpPr/>
          <p:nvPr/>
        </p:nvSpPr>
        <p:spPr>
          <a:xfrm rot="5400000">
            <a:off x="4555800" y="-20856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1" name="Google Shape;281;p34"/>
          <p:cNvPicPr preferRelativeResize="0"/>
          <p:nvPr/>
        </p:nvPicPr>
        <p:blipFill>
          <a:blip r:embed="rId5">
            <a:alphaModFix/>
          </a:blip>
          <a:stretch>
            <a:fillRect/>
          </a:stretch>
        </p:blipFill>
        <p:spPr>
          <a:xfrm>
            <a:off x="961000" y="1098100"/>
            <a:ext cx="3610998" cy="2796415"/>
          </a:xfrm>
          <a:prstGeom prst="rect">
            <a:avLst/>
          </a:prstGeom>
          <a:noFill/>
          <a:ln>
            <a:noFill/>
          </a:ln>
          <a:effectLst>
            <a:outerShdw blurRad="57150" rotWithShape="0" algn="bl" dir="5400000" dist="19050">
              <a:srgbClr val="000000">
                <a:alpha val="50000"/>
              </a:srgbClr>
            </a:outerShdw>
          </a:effectLst>
        </p:spPr>
      </p:pic>
      <p:pic>
        <p:nvPicPr>
          <p:cNvPr id="282" name="Google Shape;282;p34"/>
          <p:cNvPicPr preferRelativeResize="0"/>
          <p:nvPr/>
        </p:nvPicPr>
        <p:blipFill>
          <a:blip r:embed="rId6">
            <a:alphaModFix/>
          </a:blip>
          <a:stretch>
            <a:fillRect/>
          </a:stretch>
        </p:blipFill>
        <p:spPr>
          <a:xfrm>
            <a:off x="4734375" y="1096338"/>
            <a:ext cx="3610998" cy="2799938"/>
          </a:xfrm>
          <a:prstGeom prst="rect">
            <a:avLst/>
          </a:prstGeom>
          <a:noFill/>
          <a:ln>
            <a:noFill/>
          </a:ln>
          <a:effectLst>
            <a:outerShdw blurRad="57150" rotWithShape="0" algn="bl" dir="5400000" dist="19050">
              <a:srgbClr val="000000">
                <a:alpha val="50000"/>
              </a:srgbClr>
            </a:outerShdw>
          </a:effectLst>
        </p:spPr>
      </p:pic>
      <p:sp>
        <p:nvSpPr>
          <p:cNvPr id="283" name="Google Shape;283;p34">
            <a:hlinkClick r:id="rId7"/>
          </p:cNvPr>
          <p:cNvSpPr/>
          <p:nvPr/>
        </p:nvSpPr>
        <p:spPr>
          <a:xfrm>
            <a:off x="927300" y="1098100"/>
            <a:ext cx="7418100" cy="279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35"/>
          <p:cNvSpPr txBox="1"/>
          <p:nvPr>
            <p:ph idx="4294967295" type="ctrTitle"/>
          </p:nvPr>
        </p:nvSpPr>
        <p:spPr>
          <a:xfrm>
            <a:off x="1501850" y="1143475"/>
            <a:ext cx="6035100" cy="2100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rgbClr val="00649D"/>
                </a:solidFill>
                <a:latin typeface="Poppins"/>
                <a:ea typeface="Poppins"/>
                <a:cs typeface="Poppins"/>
                <a:sym typeface="Poppins"/>
              </a:rPr>
              <a:t> </a:t>
            </a:r>
            <a:r>
              <a:rPr b="1" lang="en" sz="6000">
                <a:solidFill>
                  <a:srgbClr val="BE2136"/>
                </a:solidFill>
                <a:latin typeface="Poppins"/>
                <a:ea typeface="Poppins"/>
                <a:cs typeface="Poppins"/>
                <a:sym typeface="Poppins"/>
              </a:rPr>
              <a:t>Literacy Growth and Achievement </a:t>
            </a:r>
            <a:endParaRPr b="1" sz="6000">
              <a:solidFill>
                <a:srgbClr val="BE2136"/>
              </a:solidFill>
              <a:latin typeface="Poppins"/>
              <a:ea typeface="Poppins"/>
              <a:cs typeface="Poppins"/>
              <a:sym typeface="Poppins"/>
            </a:endParaRPr>
          </a:p>
        </p:txBody>
      </p:sp>
      <p:pic>
        <p:nvPicPr>
          <p:cNvPr id="289" name="Google Shape;289;p35"/>
          <p:cNvPicPr preferRelativeResize="0"/>
          <p:nvPr/>
        </p:nvPicPr>
        <p:blipFill>
          <a:blip r:embed="rId4">
            <a:alphaModFix/>
          </a:blip>
          <a:stretch>
            <a:fillRect/>
          </a:stretch>
        </p:blipFill>
        <p:spPr>
          <a:xfrm>
            <a:off x="6449750" y="246275"/>
            <a:ext cx="1650852" cy="320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3" name="Shape 293"/>
        <p:cNvGrpSpPr/>
        <p:nvPr/>
      </p:nvGrpSpPr>
      <p:grpSpPr>
        <a:xfrm>
          <a:off x="0" y="0"/>
          <a:ext cx="0" cy="0"/>
          <a:chOff x="0" y="0"/>
          <a:chExt cx="0" cy="0"/>
        </a:xfrm>
      </p:grpSpPr>
      <p:pic>
        <p:nvPicPr>
          <p:cNvPr id="294" name="Google Shape;294;p36"/>
          <p:cNvPicPr preferRelativeResize="0"/>
          <p:nvPr/>
        </p:nvPicPr>
        <p:blipFill>
          <a:blip r:embed="rId4">
            <a:alphaModFix/>
          </a:blip>
          <a:stretch>
            <a:fillRect/>
          </a:stretch>
        </p:blipFill>
        <p:spPr>
          <a:xfrm>
            <a:off x="6504550" y="4636775"/>
            <a:ext cx="1650852" cy="320825"/>
          </a:xfrm>
          <a:prstGeom prst="rect">
            <a:avLst/>
          </a:prstGeom>
          <a:noFill/>
          <a:ln>
            <a:noFill/>
          </a:ln>
        </p:spPr>
      </p:pic>
      <p:pic>
        <p:nvPicPr>
          <p:cNvPr descr="Superintendent Dr. Angela Chapman thanks you CCS Principals, Teachers, and Staff for reaching our Elementary literacy goals." id="295" name="Google Shape;295;p36" title="Reaching our Literacy Goals: Thank You CCS Staff!">
            <a:hlinkClick r:id="rId5"/>
          </p:cNvPr>
          <p:cNvPicPr preferRelativeResize="0"/>
          <p:nvPr/>
        </p:nvPicPr>
        <p:blipFill>
          <a:blip r:embed="rId6">
            <a:alphaModFix/>
          </a:blip>
          <a:stretch>
            <a:fillRect/>
          </a:stretch>
        </p:blipFill>
        <p:spPr>
          <a:xfrm>
            <a:off x="740525" y="200725"/>
            <a:ext cx="7635100" cy="4294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9" name="Shape 299"/>
        <p:cNvGrpSpPr/>
        <p:nvPr/>
      </p:nvGrpSpPr>
      <p:grpSpPr>
        <a:xfrm>
          <a:off x="0" y="0"/>
          <a:ext cx="0" cy="0"/>
          <a:chOff x="0" y="0"/>
          <a:chExt cx="0" cy="0"/>
        </a:xfrm>
      </p:grpSpPr>
      <p:sp>
        <p:nvSpPr>
          <p:cNvPr id="300" name="Google Shape;300;p37"/>
          <p:cNvSpPr txBox="1"/>
          <p:nvPr>
            <p:ph idx="1" type="body"/>
          </p:nvPr>
        </p:nvSpPr>
        <p:spPr>
          <a:xfrm>
            <a:off x="1120950" y="178575"/>
            <a:ext cx="6902100" cy="727200"/>
          </a:xfrm>
          <a:prstGeom prst="rect">
            <a:avLst/>
          </a:prstGeom>
        </p:spPr>
        <p:txBody>
          <a:bodyPr anchorCtr="0" anchor="t" bIns="91425" lIns="91425" spcFirstLastPara="1" rIns="91425" wrap="square" tIns="91425">
            <a:noAutofit/>
          </a:bodyPr>
          <a:lstStyle/>
          <a:p>
            <a:pPr indent="0" lvl="0" marL="0" rtl="0" algn="ctr">
              <a:lnSpc>
                <a:spcPct val="75000"/>
              </a:lnSpc>
              <a:spcBef>
                <a:spcPts val="0"/>
              </a:spcBef>
              <a:spcAft>
                <a:spcPts val="1200"/>
              </a:spcAft>
              <a:buNone/>
            </a:pPr>
            <a:r>
              <a:rPr b="1" lang="en" sz="2800">
                <a:solidFill>
                  <a:srgbClr val="00649D"/>
                </a:solidFill>
                <a:latin typeface="Poppins"/>
                <a:ea typeface="Poppins"/>
                <a:cs typeface="Poppins"/>
                <a:sym typeface="Poppins"/>
              </a:rPr>
              <a:t>Literacy Growth</a:t>
            </a:r>
            <a:endParaRPr b="1" sz="2800">
              <a:solidFill>
                <a:srgbClr val="00649D"/>
              </a:solidFill>
              <a:latin typeface="Poppins"/>
              <a:ea typeface="Poppins"/>
              <a:cs typeface="Poppins"/>
              <a:sym typeface="Poppins"/>
            </a:endParaRPr>
          </a:p>
        </p:txBody>
      </p:sp>
      <p:pic>
        <p:nvPicPr>
          <p:cNvPr id="301" name="Google Shape;301;p37"/>
          <p:cNvPicPr preferRelativeResize="0"/>
          <p:nvPr/>
        </p:nvPicPr>
        <p:blipFill>
          <a:blip r:embed="rId4">
            <a:alphaModFix/>
          </a:blip>
          <a:stretch>
            <a:fillRect/>
          </a:stretch>
        </p:blipFill>
        <p:spPr>
          <a:xfrm>
            <a:off x="6504550" y="4636775"/>
            <a:ext cx="1650852" cy="320825"/>
          </a:xfrm>
          <a:prstGeom prst="rect">
            <a:avLst/>
          </a:prstGeom>
          <a:noFill/>
          <a:ln>
            <a:noFill/>
          </a:ln>
        </p:spPr>
      </p:pic>
      <p:sp>
        <p:nvSpPr>
          <p:cNvPr id="302" name="Google Shape;302;p37"/>
          <p:cNvSpPr/>
          <p:nvPr/>
        </p:nvSpPr>
        <p:spPr>
          <a:xfrm rot="5400000">
            <a:off x="4555800" y="-20856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03" name="Google Shape;303;p37" title="Chart"/>
          <p:cNvPicPr preferRelativeResize="0"/>
          <p:nvPr/>
        </p:nvPicPr>
        <p:blipFill>
          <a:blip r:embed="rId5">
            <a:alphaModFix/>
          </a:blip>
          <a:stretch>
            <a:fillRect/>
          </a:stretch>
        </p:blipFill>
        <p:spPr>
          <a:xfrm>
            <a:off x="735524" y="1060525"/>
            <a:ext cx="5262600" cy="3483325"/>
          </a:xfrm>
          <a:prstGeom prst="rect">
            <a:avLst/>
          </a:prstGeom>
          <a:noFill/>
          <a:ln>
            <a:noFill/>
          </a:ln>
        </p:spPr>
      </p:pic>
      <p:pic>
        <p:nvPicPr>
          <p:cNvPr id="304" name="Google Shape;304;p37"/>
          <p:cNvPicPr preferRelativeResize="0"/>
          <p:nvPr/>
        </p:nvPicPr>
        <p:blipFill>
          <a:blip r:embed="rId6">
            <a:alphaModFix/>
          </a:blip>
          <a:stretch>
            <a:fillRect/>
          </a:stretch>
        </p:blipFill>
        <p:spPr>
          <a:xfrm>
            <a:off x="5248400" y="1871450"/>
            <a:ext cx="3089725" cy="24806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8" name="Shape 308"/>
        <p:cNvGrpSpPr/>
        <p:nvPr/>
      </p:nvGrpSpPr>
      <p:grpSpPr>
        <a:xfrm>
          <a:off x="0" y="0"/>
          <a:ext cx="0" cy="0"/>
          <a:chOff x="0" y="0"/>
          <a:chExt cx="0" cy="0"/>
        </a:xfrm>
      </p:grpSpPr>
      <p:sp>
        <p:nvSpPr>
          <p:cNvPr id="309" name="Google Shape;309;p38"/>
          <p:cNvSpPr txBox="1"/>
          <p:nvPr>
            <p:ph idx="1" type="body"/>
          </p:nvPr>
        </p:nvSpPr>
        <p:spPr>
          <a:xfrm>
            <a:off x="1120950" y="178575"/>
            <a:ext cx="6902100" cy="727200"/>
          </a:xfrm>
          <a:prstGeom prst="rect">
            <a:avLst/>
          </a:prstGeom>
        </p:spPr>
        <p:txBody>
          <a:bodyPr anchorCtr="0" anchor="t" bIns="91425" lIns="91425" spcFirstLastPara="1" rIns="91425" wrap="square" tIns="91425">
            <a:noAutofit/>
          </a:bodyPr>
          <a:lstStyle/>
          <a:p>
            <a:pPr indent="0" lvl="0" marL="0" rtl="0" algn="ctr">
              <a:lnSpc>
                <a:spcPct val="75000"/>
              </a:lnSpc>
              <a:spcBef>
                <a:spcPts val="0"/>
              </a:spcBef>
              <a:spcAft>
                <a:spcPts val="1200"/>
              </a:spcAft>
              <a:buNone/>
            </a:pPr>
            <a:r>
              <a:rPr b="1" lang="en" sz="2800">
                <a:solidFill>
                  <a:srgbClr val="00649D"/>
                </a:solidFill>
                <a:latin typeface="Poppins"/>
                <a:ea typeface="Poppins"/>
                <a:cs typeface="Poppins"/>
                <a:sym typeface="Poppins"/>
              </a:rPr>
              <a:t>Literacy Achievement</a:t>
            </a:r>
            <a:endParaRPr b="1" sz="2800">
              <a:solidFill>
                <a:srgbClr val="00649D"/>
              </a:solidFill>
              <a:latin typeface="Poppins"/>
              <a:ea typeface="Poppins"/>
              <a:cs typeface="Poppins"/>
              <a:sym typeface="Poppins"/>
            </a:endParaRPr>
          </a:p>
        </p:txBody>
      </p:sp>
      <p:pic>
        <p:nvPicPr>
          <p:cNvPr id="310" name="Google Shape;310;p38"/>
          <p:cNvPicPr preferRelativeResize="0"/>
          <p:nvPr/>
        </p:nvPicPr>
        <p:blipFill>
          <a:blip r:embed="rId4">
            <a:alphaModFix/>
          </a:blip>
          <a:stretch>
            <a:fillRect/>
          </a:stretch>
        </p:blipFill>
        <p:spPr>
          <a:xfrm>
            <a:off x="6504550" y="4636775"/>
            <a:ext cx="1650852" cy="320825"/>
          </a:xfrm>
          <a:prstGeom prst="rect">
            <a:avLst/>
          </a:prstGeom>
          <a:noFill/>
          <a:ln>
            <a:noFill/>
          </a:ln>
        </p:spPr>
      </p:pic>
      <p:sp>
        <p:nvSpPr>
          <p:cNvPr id="311" name="Google Shape;311;p38"/>
          <p:cNvSpPr/>
          <p:nvPr/>
        </p:nvSpPr>
        <p:spPr>
          <a:xfrm rot="5400000">
            <a:off x="4555800" y="-20856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12" name="Google Shape;312;p38"/>
          <p:cNvPicPr preferRelativeResize="0"/>
          <p:nvPr/>
        </p:nvPicPr>
        <p:blipFill>
          <a:blip r:embed="rId5">
            <a:alphaModFix/>
          </a:blip>
          <a:stretch>
            <a:fillRect/>
          </a:stretch>
        </p:blipFill>
        <p:spPr>
          <a:xfrm>
            <a:off x="1192292" y="721800"/>
            <a:ext cx="7017557" cy="3947376"/>
          </a:xfrm>
          <a:prstGeom prst="rect">
            <a:avLst/>
          </a:prstGeom>
          <a:noFill/>
          <a:ln>
            <a:noFill/>
          </a:ln>
        </p:spPr>
      </p:pic>
      <p:cxnSp>
        <p:nvCxnSpPr>
          <p:cNvPr id="313" name="Google Shape;313;p38"/>
          <p:cNvCxnSpPr/>
          <p:nvPr/>
        </p:nvCxnSpPr>
        <p:spPr>
          <a:xfrm rot="10800000">
            <a:off x="8209975" y="1982650"/>
            <a:ext cx="6300" cy="2330700"/>
          </a:xfrm>
          <a:prstGeom prst="straightConnector1">
            <a:avLst/>
          </a:prstGeom>
          <a:noFill/>
          <a:ln cap="flat" cmpd="sng" w="38100">
            <a:solidFill>
              <a:srgbClr val="0070C0"/>
            </a:solidFill>
            <a:prstDash val="dash"/>
            <a:round/>
            <a:headEnd len="med" w="med" type="diamond"/>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7" name="Shape 317"/>
        <p:cNvGrpSpPr/>
        <p:nvPr/>
      </p:nvGrpSpPr>
      <p:grpSpPr>
        <a:xfrm>
          <a:off x="0" y="0"/>
          <a:ext cx="0" cy="0"/>
          <a:chOff x="0" y="0"/>
          <a:chExt cx="0" cy="0"/>
        </a:xfrm>
      </p:grpSpPr>
      <p:sp>
        <p:nvSpPr>
          <p:cNvPr id="318" name="Google Shape;318;p39"/>
          <p:cNvSpPr txBox="1"/>
          <p:nvPr>
            <p:ph idx="4294967295" type="ctrTitle"/>
          </p:nvPr>
        </p:nvSpPr>
        <p:spPr>
          <a:xfrm>
            <a:off x="1554450" y="1520850"/>
            <a:ext cx="6035100" cy="1323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00649D"/>
                </a:solidFill>
                <a:latin typeface="Poppins"/>
                <a:ea typeface="Poppins"/>
                <a:cs typeface="Poppins"/>
                <a:sym typeface="Poppins"/>
              </a:rPr>
              <a:t> </a:t>
            </a:r>
            <a:r>
              <a:rPr b="1" lang="en" sz="6000">
                <a:solidFill>
                  <a:srgbClr val="BE2136"/>
                </a:solidFill>
                <a:latin typeface="Poppins"/>
                <a:ea typeface="Poppins"/>
                <a:cs typeface="Poppins"/>
                <a:sym typeface="Poppins"/>
              </a:rPr>
              <a:t>Resources </a:t>
            </a:r>
            <a:endParaRPr b="1" sz="6000">
              <a:solidFill>
                <a:srgbClr val="BE2136"/>
              </a:solidFill>
              <a:latin typeface="Poppins"/>
              <a:ea typeface="Poppins"/>
              <a:cs typeface="Poppins"/>
              <a:sym typeface="Poppins"/>
            </a:endParaRPr>
          </a:p>
        </p:txBody>
      </p:sp>
      <p:pic>
        <p:nvPicPr>
          <p:cNvPr id="319" name="Google Shape;319;p39"/>
          <p:cNvPicPr preferRelativeResize="0"/>
          <p:nvPr/>
        </p:nvPicPr>
        <p:blipFill>
          <a:blip r:embed="rId4">
            <a:alphaModFix/>
          </a:blip>
          <a:stretch>
            <a:fillRect/>
          </a:stretch>
        </p:blipFill>
        <p:spPr>
          <a:xfrm>
            <a:off x="6449750" y="246275"/>
            <a:ext cx="1650852" cy="320825"/>
          </a:xfrm>
          <a:prstGeom prst="rect">
            <a:avLst/>
          </a:prstGeom>
          <a:noFill/>
          <a:ln>
            <a:noFill/>
          </a:ln>
        </p:spPr>
      </p:pic>
      <p:pic>
        <p:nvPicPr>
          <p:cNvPr id="320" name="Google Shape;320;p39"/>
          <p:cNvPicPr preferRelativeResize="0"/>
          <p:nvPr/>
        </p:nvPicPr>
        <p:blipFill>
          <a:blip r:embed="rId5">
            <a:alphaModFix/>
          </a:blip>
          <a:stretch>
            <a:fillRect/>
          </a:stretch>
        </p:blipFill>
        <p:spPr>
          <a:xfrm>
            <a:off x="3029639" y="2571750"/>
            <a:ext cx="3177626" cy="1854550"/>
          </a:xfrm>
          <a:prstGeom prst="rect">
            <a:avLst/>
          </a:prstGeom>
          <a:noFill/>
          <a:ln>
            <a:noFill/>
          </a:ln>
        </p:spPr>
      </p:pic>
      <p:pic>
        <p:nvPicPr>
          <p:cNvPr id="321" name="Google Shape;321;p39"/>
          <p:cNvPicPr preferRelativeResize="0"/>
          <p:nvPr/>
        </p:nvPicPr>
        <p:blipFill>
          <a:blip r:embed="rId6">
            <a:alphaModFix/>
          </a:blip>
          <a:stretch>
            <a:fillRect/>
          </a:stretch>
        </p:blipFill>
        <p:spPr>
          <a:xfrm>
            <a:off x="3104588" y="2739725"/>
            <a:ext cx="1411876" cy="1814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5" name="Shape 325"/>
        <p:cNvGrpSpPr/>
        <p:nvPr/>
      </p:nvGrpSpPr>
      <p:grpSpPr>
        <a:xfrm>
          <a:off x="0" y="0"/>
          <a:ext cx="0" cy="0"/>
          <a:chOff x="0" y="0"/>
          <a:chExt cx="0" cy="0"/>
        </a:xfrm>
      </p:grpSpPr>
      <p:pic>
        <p:nvPicPr>
          <p:cNvPr id="326" name="Google Shape;326;p40"/>
          <p:cNvPicPr preferRelativeResize="0"/>
          <p:nvPr/>
        </p:nvPicPr>
        <p:blipFill>
          <a:blip r:embed="rId4">
            <a:alphaModFix/>
          </a:blip>
          <a:stretch>
            <a:fillRect/>
          </a:stretch>
        </p:blipFill>
        <p:spPr>
          <a:xfrm>
            <a:off x="620875" y="4177850"/>
            <a:ext cx="1650852" cy="320825"/>
          </a:xfrm>
          <a:prstGeom prst="rect">
            <a:avLst/>
          </a:prstGeom>
          <a:noFill/>
          <a:ln>
            <a:noFill/>
          </a:ln>
        </p:spPr>
      </p:pic>
      <p:sp>
        <p:nvSpPr>
          <p:cNvPr id="327" name="Google Shape;327;p40"/>
          <p:cNvSpPr txBox="1"/>
          <p:nvPr/>
        </p:nvSpPr>
        <p:spPr>
          <a:xfrm>
            <a:off x="200550" y="370375"/>
            <a:ext cx="5009700" cy="830700"/>
          </a:xfrm>
          <a:prstGeom prst="rect">
            <a:avLst/>
          </a:prstGeom>
          <a:noFill/>
          <a:ln>
            <a:noFill/>
          </a:ln>
        </p:spPr>
        <p:txBody>
          <a:bodyPr anchorCtr="0" anchor="ctr" bIns="121900" lIns="121900" spcFirstLastPara="1" rIns="121900" wrap="square" tIns="121900">
            <a:normAutofit/>
          </a:bodyPr>
          <a:lstStyle/>
          <a:p>
            <a:pPr indent="0" lvl="0" marL="0" marR="0" rtl="0" algn="l">
              <a:lnSpc>
                <a:spcPct val="60000"/>
              </a:lnSpc>
              <a:spcBef>
                <a:spcPts val="0"/>
              </a:spcBef>
              <a:spcAft>
                <a:spcPts val="0"/>
              </a:spcAft>
              <a:buClr>
                <a:srgbClr val="000000"/>
              </a:buClr>
              <a:buSzPts val="4080"/>
              <a:buFont typeface="Arial"/>
              <a:buNone/>
            </a:pPr>
            <a:r>
              <a:rPr b="1" lang="en" sz="3000">
                <a:solidFill>
                  <a:srgbClr val="0070C0"/>
                </a:solidFill>
                <a:latin typeface="Poppins"/>
                <a:ea typeface="Poppins"/>
                <a:cs typeface="Poppins"/>
                <a:sym typeface="Poppins"/>
              </a:rPr>
              <a:t>Resources</a:t>
            </a:r>
            <a:endParaRPr b="1" sz="3000">
              <a:solidFill>
                <a:srgbClr val="0070C0"/>
              </a:solidFill>
              <a:latin typeface="Poppins"/>
              <a:ea typeface="Poppins"/>
              <a:cs typeface="Poppins"/>
              <a:sym typeface="Poppins"/>
            </a:endParaRPr>
          </a:p>
        </p:txBody>
      </p:sp>
      <p:sp>
        <p:nvSpPr>
          <p:cNvPr id="328" name="Google Shape;328;p40"/>
          <p:cNvSpPr txBox="1"/>
          <p:nvPr/>
        </p:nvSpPr>
        <p:spPr>
          <a:xfrm>
            <a:off x="182850" y="1094450"/>
            <a:ext cx="4590300" cy="3675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Clr>
                <a:srgbClr val="666666"/>
              </a:buClr>
              <a:buSzPts val="1200"/>
              <a:buFont typeface="Poppins"/>
              <a:buChar char="●"/>
            </a:pPr>
            <a:r>
              <a:rPr b="1" lang="en" sz="1200" u="sng">
                <a:solidFill>
                  <a:srgbClr val="666666"/>
                </a:solidFill>
                <a:latin typeface="Poppins"/>
                <a:ea typeface="Poppins"/>
                <a:cs typeface="Poppins"/>
                <a:sym typeface="Poppins"/>
                <a:hlinkClick r:id="rId5">
                  <a:extLst>
                    <a:ext uri="{A12FA001-AC4F-418D-AE19-62706E023703}">
                      <ahyp:hlinkClr val="tx"/>
                    </a:ext>
                  </a:extLst>
                </a:hlinkClick>
              </a:rPr>
              <a:t>CCS Landing Page</a:t>
            </a:r>
            <a:endParaRPr b="1" sz="1200">
              <a:solidFill>
                <a:srgbClr val="666666"/>
              </a:solidFill>
              <a:latin typeface="Poppins"/>
              <a:ea typeface="Poppins"/>
              <a:cs typeface="Poppins"/>
              <a:sym typeface="Poppins"/>
            </a:endParaRPr>
          </a:p>
          <a:p>
            <a:pPr indent="-304800" lvl="0" marL="457200" rtl="0" algn="l">
              <a:lnSpc>
                <a:spcPct val="115000"/>
              </a:lnSpc>
              <a:spcBef>
                <a:spcPts val="0"/>
              </a:spcBef>
              <a:spcAft>
                <a:spcPts val="0"/>
              </a:spcAft>
              <a:buClr>
                <a:srgbClr val="666666"/>
              </a:buClr>
              <a:buSzPts val="1200"/>
              <a:buFont typeface="Poppins"/>
              <a:buChar char="●"/>
            </a:pPr>
            <a:r>
              <a:rPr b="1" lang="en" sz="1200" u="sng">
                <a:solidFill>
                  <a:srgbClr val="666666"/>
                </a:solidFill>
                <a:latin typeface="Poppins"/>
                <a:ea typeface="Poppins"/>
                <a:cs typeface="Poppins"/>
                <a:sym typeface="Poppins"/>
                <a:hlinkClick r:id="rId6">
                  <a:extLst>
                    <a:ext uri="{A12FA001-AC4F-418D-AE19-62706E023703}">
                      <ahyp:hlinkClr val="tx"/>
                    </a:ext>
                  </a:extLst>
                </a:hlinkClick>
              </a:rPr>
              <a:t>Science of Reading Podcast</a:t>
            </a:r>
            <a:endParaRPr b="1" sz="1200">
              <a:solidFill>
                <a:srgbClr val="595959"/>
              </a:solidFill>
              <a:latin typeface="Poppins"/>
              <a:ea typeface="Poppins"/>
              <a:cs typeface="Poppins"/>
              <a:sym typeface="Poppins"/>
            </a:endParaRPr>
          </a:p>
          <a:p>
            <a:pPr indent="-304800" lvl="0" marL="457200" rtl="0" algn="l">
              <a:lnSpc>
                <a:spcPct val="115000"/>
              </a:lnSpc>
              <a:spcBef>
                <a:spcPts val="0"/>
              </a:spcBef>
              <a:spcAft>
                <a:spcPts val="0"/>
              </a:spcAft>
              <a:buClr>
                <a:schemeClr val="dk2"/>
              </a:buClr>
              <a:buSzPts val="1200"/>
              <a:buFont typeface="Poppins"/>
              <a:buChar char="●"/>
            </a:pPr>
            <a:r>
              <a:rPr b="1" lang="en" sz="1200" u="sng">
                <a:solidFill>
                  <a:schemeClr val="dk2"/>
                </a:solidFill>
                <a:latin typeface="Poppins"/>
                <a:ea typeface="Poppins"/>
                <a:cs typeface="Poppins"/>
                <a:sym typeface="Poppins"/>
                <a:hlinkClick r:id="rId7">
                  <a:extLst>
                    <a:ext uri="{A12FA001-AC4F-418D-AE19-62706E023703}">
                      <ahyp:hlinkClr val="tx"/>
                    </a:ext>
                  </a:extLst>
                </a:hlinkClick>
              </a:rPr>
              <a:t>CCS Literacy Infographic</a:t>
            </a:r>
            <a:endParaRPr b="1" sz="1200">
              <a:solidFill>
                <a:schemeClr val="dk2"/>
              </a:solidFill>
              <a:latin typeface="Poppins"/>
              <a:ea typeface="Poppins"/>
              <a:cs typeface="Poppins"/>
              <a:sym typeface="Poppins"/>
            </a:endParaRPr>
          </a:p>
          <a:p>
            <a:pPr indent="-304800" lvl="0" marL="457200" rtl="0" algn="l">
              <a:lnSpc>
                <a:spcPct val="115000"/>
              </a:lnSpc>
              <a:spcBef>
                <a:spcPts val="0"/>
              </a:spcBef>
              <a:spcAft>
                <a:spcPts val="0"/>
              </a:spcAft>
              <a:buClr>
                <a:srgbClr val="666666"/>
              </a:buClr>
              <a:buSzPts val="1200"/>
              <a:buFont typeface="Poppins"/>
              <a:buChar char="●"/>
            </a:pPr>
            <a:r>
              <a:rPr b="1" lang="en" sz="1200" u="sng">
                <a:solidFill>
                  <a:schemeClr val="hlink"/>
                </a:solidFill>
                <a:latin typeface="Poppins"/>
                <a:ea typeface="Poppins"/>
                <a:cs typeface="Poppins"/>
                <a:sym typeface="Poppins"/>
                <a:hlinkClick r:id="rId8"/>
              </a:rPr>
              <a:t>NCTE Council Article</a:t>
            </a:r>
            <a:endParaRPr b="1" sz="1200">
              <a:solidFill>
                <a:srgbClr val="666666"/>
              </a:solidFill>
              <a:latin typeface="Poppins"/>
              <a:ea typeface="Poppins"/>
              <a:cs typeface="Poppins"/>
              <a:sym typeface="Poppins"/>
            </a:endParaRPr>
          </a:p>
          <a:p>
            <a:pPr indent="-304800" lvl="0" marL="457200" rtl="0" algn="l">
              <a:lnSpc>
                <a:spcPct val="115000"/>
              </a:lnSpc>
              <a:spcBef>
                <a:spcPts val="0"/>
              </a:spcBef>
              <a:spcAft>
                <a:spcPts val="0"/>
              </a:spcAft>
              <a:buClr>
                <a:srgbClr val="666666"/>
              </a:buClr>
              <a:buSzPts val="1200"/>
              <a:buFont typeface="Poppins"/>
              <a:buChar char="●"/>
            </a:pPr>
            <a:r>
              <a:rPr b="1" lang="en" sz="1200">
                <a:solidFill>
                  <a:srgbClr val="666666"/>
                </a:solidFill>
                <a:latin typeface="Poppins"/>
                <a:ea typeface="Poppins"/>
                <a:cs typeface="Poppins"/>
                <a:sym typeface="Poppins"/>
              </a:rPr>
              <a:t>YouTube Videos</a:t>
            </a:r>
            <a:endParaRPr b="1" sz="1200">
              <a:solidFill>
                <a:srgbClr val="666666"/>
              </a:solidFill>
              <a:latin typeface="Poppins"/>
              <a:ea typeface="Poppins"/>
              <a:cs typeface="Poppins"/>
              <a:sym typeface="Poppins"/>
            </a:endParaRPr>
          </a:p>
          <a:p>
            <a:pPr indent="-304800" lvl="1" marL="914400" rtl="0" algn="l">
              <a:lnSpc>
                <a:spcPct val="115000"/>
              </a:lnSpc>
              <a:spcBef>
                <a:spcPts val="0"/>
              </a:spcBef>
              <a:spcAft>
                <a:spcPts val="0"/>
              </a:spcAft>
              <a:buClr>
                <a:srgbClr val="666666"/>
              </a:buClr>
              <a:buSzPts val="1200"/>
              <a:buFont typeface="Poppins"/>
              <a:buChar char="○"/>
            </a:pPr>
            <a:r>
              <a:rPr b="1" lang="en" sz="1200" u="sng">
                <a:solidFill>
                  <a:srgbClr val="666666"/>
                </a:solidFill>
                <a:latin typeface="Poppins"/>
                <a:ea typeface="Poppins"/>
                <a:cs typeface="Poppins"/>
                <a:sym typeface="Poppins"/>
                <a:hlinkClick r:id="rId9">
                  <a:extLst>
                    <a:ext uri="{A12FA001-AC4F-418D-AE19-62706E023703}">
                      <ahyp:hlinkClr val="tx"/>
                    </a:ext>
                  </a:extLst>
                </a:hlinkClick>
              </a:rPr>
              <a:t>Developing Strong Readers</a:t>
            </a:r>
            <a:endParaRPr b="1" sz="1200">
              <a:solidFill>
                <a:srgbClr val="666666"/>
              </a:solidFill>
              <a:latin typeface="Poppins"/>
              <a:ea typeface="Poppins"/>
              <a:cs typeface="Poppins"/>
              <a:sym typeface="Poppins"/>
            </a:endParaRPr>
          </a:p>
          <a:p>
            <a:pPr indent="-304800" lvl="1" marL="914400" rtl="0" algn="l">
              <a:lnSpc>
                <a:spcPct val="115000"/>
              </a:lnSpc>
              <a:spcBef>
                <a:spcPts val="0"/>
              </a:spcBef>
              <a:spcAft>
                <a:spcPts val="0"/>
              </a:spcAft>
              <a:buClr>
                <a:srgbClr val="666666"/>
              </a:buClr>
              <a:buSzPts val="1200"/>
              <a:buFont typeface="Poppins"/>
              <a:buChar char="○"/>
            </a:pPr>
            <a:r>
              <a:rPr b="1" lang="en" sz="1200" u="sng">
                <a:solidFill>
                  <a:srgbClr val="666666"/>
                </a:solidFill>
                <a:latin typeface="Poppins"/>
                <a:ea typeface="Poppins"/>
                <a:cs typeface="Poppins"/>
                <a:sym typeface="Poppins"/>
                <a:hlinkClick r:id="rId10">
                  <a:extLst>
                    <a:ext uri="{A12FA001-AC4F-418D-AE19-62706E023703}">
                      <ahyp:hlinkClr val="tx"/>
                    </a:ext>
                  </a:extLst>
                </a:hlinkClick>
              </a:rPr>
              <a:t>At Home Library Initiative</a:t>
            </a:r>
            <a:endParaRPr b="1" sz="1200">
              <a:solidFill>
                <a:srgbClr val="666666"/>
              </a:solidFill>
              <a:latin typeface="Poppins"/>
              <a:ea typeface="Poppins"/>
              <a:cs typeface="Poppins"/>
              <a:sym typeface="Poppins"/>
            </a:endParaRPr>
          </a:p>
          <a:p>
            <a:pPr indent="-304800" lvl="1" marL="914400" rtl="0" algn="l">
              <a:lnSpc>
                <a:spcPct val="115000"/>
              </a:lnSpc>
              <a:spcBef>
                <a:spcPts val="0"/>
              </a:spcBef>
              <a:spcAft>
                <a:spcPts val="0"/>
              </a:spcAft>
              <a:buClr>
                <a:srgbClr val="666666"/>
              </a:buClr>
              <a:buSzPts val="1200"/>
              <a:buFont typeface="Poppins"/>
              <a:buChar char="○"/>
            </a:pPr>
            <a:r>
              <a:rPr b="1" lang="en" sz="1200" u="sng">
                <a:solidFill>
                  <a:srgbClr val="666666"/>
                </a:solidFill>
                <a:latin typeface="Poppins"/>
                <a:ea typeface="Poppins"/>
                <a:cs typeface="Poppins"/>
                <a:sym typeface="Poppins"/>
                <a:hlinkClick r:id="rId11">
                  <a:extLst>
                    <a:ext uri="{A12FA001-AC4F-418D-AE19-62706E023703}">
                      <ahyp:hlinkClr val="tx"/>
                    </a:ext>
                  </a:extLst>
                </a:hlinkClick>
              </a:rPr>
              <a:t>CCS Pathway Events</a:t>
            </a:r>
            <a:endParaRPr b="1" sz="1200">
              <a:solidFill>
                <a:srgbClr val="666666"/>
              </a:solidFill>
              <a:latin typeface="Poppins"/>
              <a:ea typeface="Poppins"/>
              <a:cs typeface="Poppins"/>
              <a:sym typeface="Poppins"/>
            </a:endParaRPr>
          </a:p>
          <a:p>
            <a:pPr indent="-304800" lvl="1" marL="914400" rtl="0" algn="l">
              <a:lnSpc>
                <a:spcPct val="115000"/>
              </a:lnSpc>
              <a:spcBef>
                <a:spcPts val="0"/>
              </a:spcBef>
              <a:spcAft>
                <a:spcPts val="0"/>
              </a:spcAft>
              <a:buClr>
                <a:srgbClr val="666666"/>
              </a:buClr>
              <a:buSzPts val="1200"/>
              <a:buFont typeface="Poppins"/>
              <a:buChar char="○"/>
            </a:pPr>
            <a:r>
              <a:rPr b="1" lang="en" sz="1200" u="sng">
                <a:solidFill>
                  <a:srgbClr val="666666"/>
                </a:solidFill>
                <a:latin typeface="Poppins"/>
                <a:ea typeface="Poppins"/>
                <a:cs typeface="Poppins"/>
                <a:sym typeface="Poppins"/>
                <a:hlinkClick r:id="rId12">
                  <a:extLst>
                    <a:ext uri="{A12FA001-AC4F-418D-AE19-62706E023703}">
                      <ahyp:hlinkClr val="tx"/>
                    </a:ext>
                  </a:extLst>
                </a:hlinkClick>
              </a:rPr>
              <a:t>Bookelicious</a:t>
            </a:r>
            <a:endParaRPr b="1" sz="1200">
              <a:solidFill>
                <a:srgbClr val="666666"/>
              </a:solidFill>
              <a:latin typeface="Poppins"/>
              <a:ea typeface="Poppins"/>
              <a:cs typeface="Poppins"/>
              <a:sym typeface="Poppins"/>
            </a:endParaRPr>
          </a:p>
          <a:p>
            <a:pPr indent="-304800" lvl="1" marL="914400" rtl="0" algn="l">
              <a:lnSpc>
                <a:spcPct val="115000"/>
              </a:lnSpc>
              <a:spcBef>
                <a:spcPts val="0"/>
              </a:spcBef>
              <a:spcAft>
                <a:spcPts val="0"/>
              </a:spcAft>
              <a:buClr>
                <a:srgbClr val="666666"/>
              </a:buClr>
              <a:buSzPts val="1200"/>
              <a:buFont typeface="Poppins"/>
              <a:buChar char="○"/>
            </a:pPr>
            <a:r>
              <a:rPr b="1" lang="en" sz="1200" u="sng">
                <a:solidFill>
                  <a:srgbClr val="666666"/>
                </a:solidFill>
                <a:latin typeface="Poppins"/>
                <a:ea typeface="Poppins"/>
                <a:cs typeface="Poppins"/>
                <a:sym typeface="Poppins"/>
                <a:hlinkClick r:id="rId13">
                  <a:extLst>
                    <a:ext uri="{A12FA001-AC4F-418D-AE19-62706E023703}">
                      <ahyp:hlinkClr val="tx"/>
                    </a:ext>
                  </a:extLst>
                </a:hlinkClick>
              </a:rPr>
              <a:t>Summer Learning Kits</a:t>
            </a:r>
            <a:endParaRPr b="1" sz="1200">
              <a:solidFill>
                <a:srgbClr val="666666"/>
              </a:solidFill>
              <a:latin typeface="Poppins"/>
              <a:ea typeface="Poppins"/>
              <a:cs typeface="Poppins"/>
              <a:sym typeface="Poppins"/>
            </a:endParaRPr>
          </a:p>
          <a:p>
            <a:pPr indent="-304800" lvl="0" marL="457200" rtl="0" algn="l">
              <a:lnSpc>
                <a:spcPct val="115000"/>
              </a:lnSpc>
              <a:spcBef>
                <a:spcPts val="0"/>
              </a:spcBef>
              <a:spcAft>
                <a:spcPts val="0"/>
              </a:spcAft>
              <a:buClr>
                <a:srgbClr val="666666"/>
              </a:buClr>
              <a:buSzPts val="1200"/>
              <a:buFont typeface="Poppins"/>
              <a:buChar char="●"/>
            </a:pPr>
            <a:r>
              <a:rPr b="1" lang="en" sz="1200" u="sng">
                <a:solidFill>
                  <a:srgbClr val="666666"/>
                </a:solidFill>
                <a:latin typeface="Poppins"/>
                <a:ea typeface="Poppins"/>
                <a:cs typeface="Poppins"/>
                <a:sym typeface="Poppins"/>
                <a:hlinkClick r:id="rId14">
                  <a:extLst>
                    <a:ext uri="{A12FA001-AC4F-418D-AE19-62706E023703}">
                      <ahyp:hlinkClr val="tx"/>
                    </a:ext>
                  </a:extLst>
                </a:hlinkClick>
              </a:rPr>
              <a:t>Family Engagement Pamphlet on the Science of Reading</a:t>
            </a:r>
            <a:endParaRPr b="1" sz="1200">
              <a:solidFill>
                <a:srgbClr val="666666"/>
              </a:solidFill>
              <a:latin typeface="Poppins"/>
              <a:ea typeface="Poppins"/>
              <a:cs typeface="Poppins"/>
              <a:sym typeface="Poppins"/>
            </a:endParaRPr>
          </a:p>
          <a:p>
            <a:pPr indent="-304800" lvl="0" marL="457200" rtl="0" algn="l">
              <a:lnSpc>
                <a:spcPct val="115000"/>
              </a:lnSpc>
              <a:spcBef>
                <a:spcPts val="0"/>
              </a:spcBef>
              <a:spcAft>
                <a:spcPts val="0"/>
              </a:spcAft>
              <a:buClr>
                <a:srgbClr val="666666"/>
              </a:buClr>
              <a:buSzPts val="1200"/>
              <a:buFont typeface="Poppins"/>
              <a:buChar char="●"/>
            </a:pPr>
            <a:r>
              <a:rPr b="1" lang="en" sz="1200" u="sng">
                <a:solidFill>
                  <a:srgbClr val="666666"/>
                </a:solidFill>
                <a:latin typeface="Poppins"/>
                <a:ea typeface="Poppins"/>
                <a:cs typeface="Poppins"/>
                <a:sym typeface="Poppins"/>
                <a:hlinkClick r:id="rId15">
                  <a:extLst>
                    <a:ext uri="{A12FA001-AC4F-418D-AE19-62706E023703}">
                      <ahyp:hlinkClr val="tx"/>
                    </a:ext>
                  </a:extLst>
                </a:hlinkClick>
              </a:rPr>
              <a:t>Family Resource Brochure</a:t>
            </a:r>
            <a:endParaRPr b="1" sz="1200">
              <a:solidFill>
                <a:srgbClr val="666666"/>
              </a:solidFill>
              <a:latin typeface="Poppins"/>
              <a:ea typeface="Poppins"/>
              <a:cs typeface="Poppins"/>
              <a:sym typeface="Poppins"/>
            </a:endParaRPr>
          </a:p>
          <a:p>
            <a:pPr indent="0" lvl="0" marL="457200" rtl="0" algn="l">
              <a:lnSpc>
                <a:spcPct val="115000"/>
              </a:lnSpc>
              <a:spcBef>
                <a:spcPts val="0"/>
              </a:spcBef>
              <a:spcAft>
                <a:spcPts val="0"/>
              </a:spcAft>
              <a:buNone/>
            </a:pPr>
            <a:r>
              <a:t/>
            </a:r>
            <a:endParaRPr b="1" sz="1200">
              <a:solidFill>
                <a:srgbClr val="666666"/>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400"/>
              <a:buFont typeface="Arial"/>
              <a:buNone/>
            </a:pPr>
            <a:r>
              <a:t/>
            </a:r>
            <a:endParaRPr b="1" sz="1200">
              <a:solidFill>
                <a:srgbClr val="666666"/>
              </a:solidFill>
              <a:latin typeface="Poppins"/>
              <a:ea typeface="Poppins"/>
              <a:cs typeface="Poppins"/>
              <a:sym typeface="Poppins"/>
            </a:endParaRPr>
          </a:p>
          <a:p>
            <a:pPr indent="0" lvl="0" marL="0" rtl="0" algn="l">
              <a:spcBef>
                <a:spcPts val="0"/>
              </a:spcBef>
              <a:spcAft>
                <a:spcPts val="0"/>
              </a:spcAft>
              <a:buNone/>
            </a:pPr>
            <a:r>
              <a:t/>
            </a:r>
            <a:endParaRPr b="1">
              <a:solidFill>
                <a:schemeClr val="dk2"/>
              </a:solidFill>
              <a:latin typeface="Poppins"/>
              <a:ea typeface="Poppins"/>
              <a:cs typeface="Poppins"/>
              <a:sym typeface="Poppins"/>
            </a:endParaRPr>
          </a:p>
        </p:txBody>
      </p:sp>
      <p:sp>
        <p:nvSpPr>
          <p:cNvPr id="329" name="Google Shape;329;p40"/>
          <p:cNvSpPr/>
          <p:nvPr/>
        </p:nvSpPr>
        <p:spPr>
          <a:xfrm rot="5400000">
            <a:off x="2467350" y="-1165075"/>
            <a:ext cx="21300" cy="43842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30" name="Google Shape;330;p40"/>
          <p:cNvPicPr preferRelativeResize="0"/>
          <p:nvPr/>
        </p:nvPicPr>
        <p:blipFill rotWithShape="1">
          <a:blip r:embed="rId16">
            <a:alphaModFix/>
          </a:blip>
          <a:srcRect b="0" l="0" r="0" t="0"/>
          <a:stretch/>
        </p:blipFill>
        <p:spPr>
          <a:xfrm>
            <a:off x="6329400" y="676425"/>
            <a:ext cx="2702050" cy="3602725"/>
          </a:xfrm>
          <a:prstGeom prst="rect">
            <a:avLst/>
          </a:prstGeom>
          <a:noFill/>
          <a:ln>
            <a:noFill/>
          </a:ln>
          <a:effectLst>
            <a:outerShdw blurRad="57150" rotWithShape="0" algn="bl" dir="5400000" dist="19050">
              <a:srgbClr val="000000">
                <a:alpha val="4902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4" name="Shape 334"/>
        <p:cNvGrpSpPr/>
        <p:nvPr/>
      </p:nvGrpSpPr>
      <p:grpSpPr>
        <a:xfrm>
          <a:off x="0" y="0"/>
          <a:ext cx="0" cy="0"/>
          <a:chOff x="0" y="0"/>
          <a:chExt cx="0" cy="0"/>
        </a:xfrm>
      </p:grpSpPr>
      <p:sp>
        <p:nvSpPr>
          <p:cNvPr id="335" name="Google Shape;335;p41"/>
          <p:cNvSpPr txBox="1"/>
          <p:nvPr>
            <p:ph idx="4294967295" type="ctrTitle"/>
          </p:nvPr>
        </p:nvSpPr>
        <p:spPr>
          <a:xfrm>
            <a:off x="1554450" y="471750"/>
            <a:ext cx="6035100" cy="2100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00649D"/>
                </a:solidFill>
                <a:latin typeface="Poppins"/>
                <a:ea typeface="Poppins"/>
                <a:cs typeface="Poppins"/>
                <a:sym typeface="Poppins"/>
              </a:rPr>
              <a:t> </a:t>
            </a:r>
            <a:r>
              <a:rPr b="1" lang="en" sz="6000">
                <a:solidFill>
                  <a:srgbClr val="BE2136"/>
                </a:solidFill>
                <a:latin typeface="Poppins"/>
                <a:ea typeface="Poppins"/>
                <a:cs typeface="Poppins"/>
                <a:sym typeface="Poppins"/>
              </a:rPr>
              <a:t>Questions?</a:t>
            </a:r>
            <a:r>
              <a:rPr b="1" lang="en" sz="6000">
                <a:solidFill>
                  <a:srgbClr val="BE2136"/>
                </a:solidFill>
                <a:latin typeface="Poppins"/>
                <a:ea typeface="Poppins"/>
                <a:cs typeface="Poppins"/>
                <a:sym typeface="Poppins"/>
              </a:rPr>
              <a:t> </a:t>
            </a:r>
            <a:endParaRPr b="1" sz="6000">
              <a:solidFill>
                <a:srgbClr val="BE2136"/>
              </a:solidFill>
              <a:latin typeface="Poppins"/>
              <a:ea typeface="Poppins"/>
              <a:cs typeface="Poppins"/>
              <a:sym typeface="Poppins"/>
            </a:endParaRPr>
          </a:p>
        </p:txBody>
      </p:sp>
      <p:pic>
        <p:nvPicPr>
          <p:cNvPr id="336" name="Google Shape;336;p41"/>
          <p:cNvPicPr preferRelativeResize="0"/>
          <p:nvPr/>
        </p:nvPicPr>
        <p:blipFill>
          <a:blip r:embed="rId4">
            <a:alphaModFix/>
          </a:blip>
          <a:stretch>
            <a:fillRect/>
          </a:stretch>
        </p:blipFill>
        <p:spPr>
          <a:xfrm>
            <a:off x="6449750" y="246275"/>
            <a:ext cx="1650852" cy="320825"/>
          </a:xfrm>
          <a:prstGeom prst="rect">
            <a:avLst/>
          </a:prstGeom>
          <a:noFill/>
          <a:ln>
            <a:noFill/>
          </a:ln>
        </p:spPr>
      </p:pic>
      <p:pic>
        <p:nvPicPr>
          <p:cNvPr id="337" name="Google Shape;337;p41"/>
          <p:cNvPicPr preferRelativeResize="0"/>
          <p:nvPr/>
        </p:nvPicPr>
        <p:blipFill rotWithShape="1">
          <a:blip r:embed="rId5">
            <a:alphaModFix/>
          </a:blip>
          <a:srcRect b="0" l="0" r="0" t="0"/>
          <a:stretch/>
        </p:blipFill>
        <p:spPr>
          <a:xfrm>
            <a:off x="2841725" y="1482600"/>
            <a:ext cx="3608026" cy="2506450"/>
          </a:xfrm>
          <a:prstGeom prst="rect">
            <a:avLst/>
          </a:prstGeom>
          <a:noFill/>
          <a:ln>
            <a:noFill/>
          </a:ln>
          <a:effectLst>
            <a:outerShdw blurRad="57150" rotWithShape="0" algn="bl" dir="5400000" dist="19050">
              <a:srgbClr val="000000">
                <a:alpha val="49800"/>
              </a:srgbClr>
            </a:outerShdw>
          </a:effectLst>
        </p:spPr>
      </p:pic>
      <p:sp>
        <p:nvSpPr>
          <p:cNvPr id="338" name="Google Shape;338;p41"/>
          <p:cNvSpPr txBox="1"/>
          <p:nvPr/>
        </p:nvSpPr>
        <p:spPr>
          <a:xfrm>
            <a:off x="3307650" y="4099075"/>
            <a:ext cx="2528700" cy="22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dk2"/>
                </a:solidFill>
                <a:latin typeface="Poppins"/>
                <a:ea typeface="Poppins"/>
                <a:cs typeface="Poppins"/>
                <a:sym typeface="Poppins"/>
              </a:rPr>
              <a:t>The CCS Literacy Team</a:t>
            </a:r>
            <a:endParaRPr b="1" sz="1500">
              <a:solidFill>
                <a:schemeClr val="dk2"/>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6"/>
          <p:cNvSpPr txBox="1"/>
          <p:nvPr>
            <p:ph idx="4294967295" type="ctrTitle"/>
          </p:nvPr>
        </p:nvSpPr>
        <p:spPr>
          <a:xfrm>
            <a:off x="1726500" y="752350"/>
            <a:ext cx="5814900" cy="2100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00649D"/>
                </a:solidFill>
                <a:latin typeface="Poppins"/>
                <a:ea typeface="Poppins"/>
                <a:cs typeface="Poppins"/>
                <a:sym typeface="Poppins"/>
              </a:rPr>
              <a:t> </a:t>
            </a:r>
            <a:r>
              <a:rPr b="1" lang="en" sz="6000">
                <a:solidFill>
                  <a:srgbClr val="BE2136"/>
                </a:solidFill>
                <a:latin typeface="Poppins"/>
                <a:ea typeface="Poppins"/>
                <a:cs typeface="Poppins"/>
                <a:sym typeface="Poppins"/>
              </a:rPr>
              <a:t>District Background</a:t>
            </a:r>
            <a:endParaRPr b="1" sz="6000">
              <a:solidFill>
                <a:srgbClr val="BE2136"/>
              </a:solidFill>
              <a:latin typeface="Poppins"/>
              <a:ea typeface="Poppins"/>
              <a:cs typeface="Poppins"/>
              <a:sym typeface="Poppins"/>
            </a:endParaRPr>
          </a:p>
        </p:txBody>
      </p:sp>
      <p:pic>
        <p:nvPicPr>
          <p:cNvPr id="77" name="Google Shape;77;p16"/>
          <p:cNvPicPr preferRelativeResize="0"/>
          <p:nvPr/>
        </p:nvPicPr>
        <p:blipFill>
          <a:blip r:embed="rId4">
            <a:alphaModFix/>
          </a:blip>
          <a:stretch>
            <a:fillRect/>
          </a:stretch>
        </p:blipFill>
        <p:spPr>
          <a:xfrm>
            <a:off x="6449750" y="246275"/>
            <a:ext cx="1650852" cy="320825"/>
          </a:xfrm>
          <a:prstGeom prst="rect">
            <a:avLst/>
          </a:prstGeom>
          <a:noFill/>
          <a:ln>
            <a:noFill/>
          </a:ln>
        </p:spPr>
      </p:pic>
      <p:pic>
        <p:nvPicPr>
          <p:cNvPr id="78" name="Google Shape;78;p16"/>
          <p:cNvPicPr preferRelativeResize="0"/>
          <p:nvPr/>
        </p:nvPicPr>
        <p:blipFill>
          <a:blip r:embed="rId5">
            <a:alphaModFix/>
          </a:blip>
          <a:stretch>
            <a:fillRect/>
          </a:stretch>
        </p:blipFill>
        <p:spPr>
          <a:xfrm>
            <a:off x="3029639" y="2571750"/>
            <a:ext cx="3177626" cy="1854550"/>
          </a:xfrm>
          <a:prstGeom prst="rect">
            <a:avLst/>
          </a:prstGeom>
          <a:noFill/>
          <a:ln>
            <a:noFill/>
          </a:ln>
        </p:spPr>
      </p:pic>
      <p:pic>
        <p:nvPicPr>
          <p:cNvPr id="79" name="Google Shape;79;p16"/>
          <p:cNvPicPr preferRelativeResize="0"/>
          <p:nvPr/>
        </p:nvPicPr>
        <p:blipFill>
          <a:blip r:embed="rId6">
            <a:alphaModFix/>
          </a:blip>
          <a:stretch>
            <a:fillRect/>
          </a:stretch>
        </p:blipFill>
        <p:spPr>
          <a:xfrm>
            <a:off x="3104588" y="2739725"/>
            <a:ext cx="1411876" cy="1814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7"/>
          <p:cNvPicPr preferRelativeResize="0"/>
          <p:nvPr/>
        </p:nvPicPr>
        <p:blipFill>
          <a:blip r:embed="rId4">
            <a:alphaModFix/>
          </a:blip>
          <a:stretch>
            <a:fillRect/>
          </a:stretch>
        </p:blipFill>
        <p:spPr>
          <a:xfrm>
            <a:off x="6504550" y="4636775"/>
            <a:ext cx="1650852" cy="320825"/>
          </a:xfrm>
          <a:prstGeom prst="rect">
            <a:avLst/>
          </a:prstGeom>
          <a:noFill/>
          <a:ln>
            <a:noFill/>
          </a:ln>
        </p:spPr>
      </p:pic>
      <p:sp>
        <p:nvSpPr>
          <p:cNvPr id="85" name="Google Shape;85;p17"/>
          <p:cNvSpPr txBox="1"/>
          <p:nvPr/>
        </p:nvSpPr>
        <p:spPr>
          <a:xfrm>
            <a:off x="727500" y="721800"/>
            <a:ext cx="7689000" cy="76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1300"/>
              </a:spcAft>
              <a:buNone/>
            </a:pPr>
            <a:r>
              <a:rPr lang="en" sz="1600">
                <a:latin typeface="Poppins"/>
                <a:ea typeface="Poppins"/>
                <a:cs typeface="Poppins"/>
                <a:sym typeface="Poppins"/>
              </a:rPr>
              <a:t>The district’s diverse population of </a:t>
            </a:r>
            <a:r>
              <a:rPr b="1" lang="en" sz="1600">
                <a:latin typeface="Poppins"/>
                <a:ea typeface="Poppins"/>
                <a:cs typeface="Poppins"/>
                <a:sym typeface="Poppins"/>
              </a:rPr>
              <a:t>more than 45,000 </a:t>
            </a:r>
            <a:r>
              <a:rPr lang="en" sz="1600">
                <a:latin typeface="Poppins"/>
                <a:ea typeface="Poppins"/>
                <a:cs typeface="Poppins"/>
                <a:sym typeface="Poppins"/>
              </a:rPr>
              <a:t>scholars are a representation of the vibrant Columbus community.</a:t>
            </a:r>
            <a:endParaRPr sz="1600">
              <a:latin typeface="Poppins"/>
              <a:ea typeface="Poppins"/>
              <a:cs typeface="Poppins"/>
              <a:sym typeface="Poppins"/>
            </a:endParaRPr>
          </a:p>
        </p:txBody>
      </p:sp>
      <p:pic>
        <p:nvPicPr>
          <p:cNvPr id="86" name="Google Shape;86;p17"/>
          <p:cNvPicPr preferRelativeResize="0"/>
          <p:nvPr/>
        </p:nvPicPr>
        <p:blipFill>
          <a:blip r:embed="rId5">
            <a:alphaModFix/>
          </a:blip>
          <a:stretch>
            <a:fillRect/>
          </a:stretch>
        </p:blipFill>
        <p:spPr>
          <a:xfrm>
            <a:off x="5383882" y="3223930"/>
            <a:ext cx="2869459" cy="1007493"/>
          </a:xfrm>
          <a:prstGeom prst="rect">
            <a:avLst/>
          </a:prstGeom>
          <a:noFill/>
          <a:ln>
            <a:noFill/>
          </a:ln>
          <a:effectLst>
            <a:outerShdw blurRad="57150" rotWithShape="0" algn="bl" dir="5400000" dist="19050">
              <a:srgbClr val="000000">
                <a:alpha val="50000"/>
              </a:srgbClr>
            </a:outerShdw>
          </a:effectLst>
        </p:spPr>
      </p:pic>
      <p:pic>
        <p:nvPicPr>
          <p:cNvPr id="87" name="Google Shape;87;p17"/>
          <p:cNvPicPr preferRelativeResize="0"/>
          <p:nvPr/>
        </p:nvPicPr>
        <p:blipFill rotWithShape="1">
          <a:blip r:embed="rId6">
            <a:alphaModFix/>
          </a:blip>
          <a:srcRect b="3222" l="0" r="8105" t="0"/>
          <a:stretch/>
        </p:blipFill>
        <p:spPr>
          <a:xfrm>
            <a:off x="5051848" y="1811753"/>
            <a:ext cx="3295852" cy="1459306"/>
          </a:xfrm>
          <a:prstGeom prst="rect">
            <a:avLst/>
          </a:prstGeom>
          <a:noFill/>
          <a:ln>
            <a:noFill/>
          </a:ln>
          <a:effectLst>
            <a:outerShdw blurRad="57150" rotWithShape="0" algn="bl" dir="5400000" dist="19050">
              <a:srgbClr val="000000">
                <a:alpha val="50000"/>
              </a:srgbClr>
            </a:outerShdw>
          </a:effectLst>
        </p:spPr>
      </p:pic>
      <p:sp>
        <p:nvSpPr>
          <p:cNvPr id="88" name="Google Shape;88;p17"/>
          <p:cNvSpPr txBox="1"/>
          <p:nvPr/>
        </p:nvSpPr>
        <p:spPr>
          <a:xfrm>
            <a:off x="739526" y="29400"/>
            <a:ext cx="7648200" cy="830700"/>
          </a:xfrm>
          <a:prstGeom prst="rect">
            <a:avLst/>
          </a:prstGeom>
          <a:noFill/>
          <a:ln>
            <a:noFill/>
          </a:ln>
        </p:spPr>
        <p:txBody>
          <a:bodyPr anchorCtr="0" anchor="ctr" bIns="121900" lIns="121900" spcFirstLastPara="1" rIns="121900" wrap="square" tIns="121900">
            <a:normAutofit/>
          </a:bodyPr>
          <a:lstStyle/>
          <a:p>
            <a:pPr indent="0" lvl="0" marL="0" marR="0" rtl="0" algn="l">
              <a:lnSpc>
                <a:spcPct val="80000"/>
              </a:lnSpc>
              <a:spcBef>
                <a:spcPts val="0"/>
              </a:spcBef>
              <a:spcAft>
                <a:spcPts val="0"/>
              </a:spcAft>
              <a:buClr>
                <a:srgbClr val="000000"/>
              </a:buClr>
              <a:buSzPts val="4800"/>
              <a:buFont typeface="Arial"/>
              <a:buNone/>
            </a:pPr>
            <a:r>
              <a:rPr b="1" lang="en" sz="3600">
                <a:solidFill>
                  <a:srgbClr val="0070C0"/>
                </a:solidFill>
                <a:latin typeface="Poppins"/>
                <a:ea typeface="Poppins"/>
                <a:cs typeface="Poppins"/>
                <a:sym typeface="Poppins"/>
              </a:rPr>
              <a:t>Our Scholars</a:t>
            </a:r>
            <a:endParaRPr b="1" sz="3600">
              <a:solidFill>
                <a:srgbClr val="0070C0"/>
              </a:solidFill>
              <a:latin typeface="Poppins"/>
              <a:ea typeface="Poppins"/>
              <a:cs typeface="Poppins"/>
              <a:sym typeface="Poppins"/>
            </a:endParaRPr>
          </a:p>
        </p:txBody>
      </p:sp>
      <p:sp>
        <p:nvSpPr>
          <p:cNvPr id="89" name="Google Shape;89;p17"/>
          <p:cNvSpPr/>
          <p:nvPr/>
        </p:nvSpPr>
        <p:spPr>
          <a:xfrm rot="5400000">
            <a:off x="4555800" y="-20856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0" name="Google Shape;90;p17"/>
          <p:cNvPicPr preferRelativeResize="0"/>
          <p:nvPr/>
        </p:nvPicPr>
        <p:blipFill>
          <a:blip r:embed="rId7">
            <a:alphaModFix/>
          </a:blip>
          <a:stretch>
            <a:fillRect/>
          </a:stretch>
        </p:blipFill>
        <p:spPr>
          <a:xfrm>
            <a:off x="875900" y="1303100"/>
            <a:ext cx="3762675" cy="3762675"/>
          </a:xfrm>
          <a:prstGeom prst="rect">
            <a:avLst/>
          </a:prstGeom>
          <a:noFill/>
          <a:ln>
            <a:noFill/>
          </a:ln>
        </p:spPr>
      </p:pic>
      <p:sp>
        <p:nvSpPr>
          <p:cNvPr id="91" name="Google Shape;91;p17"/>
          <p:cNvSpPr txBox="1"/>
          <p:nvPr/>
        </p:nvSpPr>
        <p:spPr>
          <a:xfrm>
            <a:off x="727500" y="3377200"/>
            <a:ext cx="671700" cy="4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Poppins"/>
                <a:ea typeface="Poppins"/>
                <a:cs typeface="Poppins"/>
                <a:sym typeface="Poppins"/>
              </a:rPr>
              <a:t>Black</a:t>
            </a:r>
            <a:endParaRPr b="1" sz="1000">
              <a:solidFill>
                <a:schemeClr val="dk2"/>
              </a:solidFill>
              <a:latin typeface="Poppins"/>
              <a:ea typeface="Poppins"/>
              <a:cs typeface="Poppins"/>
              <a:sym typeface="Poppins"/>
            </a:endParaRPr>
          </a:p>
        </p:txBody>
      </p:sp>
      <p:sp>
        <p:nvSpPr>
          <p:cNvPr id="92" name="Google Shape;92;p17"/>
          <p:cNvSpPr txBox="1"/>
          <p:nvPr/>
        </p:nvSpPr>
        <p:spPr>
          <a:xfrm>
            <a:off x="4236150" y="1742100"/>
            <a:ext cx="671700" cy="4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Poppins"/>
                <a:ea typeface="Poppins"/>
                <a:cs typeface="Poppins"/>
                <a:sym typeface="Poppins"/>
              </a:rPr>
              <a:t>Asian</a:t>
            </a:r>
            <a:endParaRPr b="1" sz="1000">
              <a:solidFill>
                <a:schemeClr val="dk2"/>
              </a:solidFill>
              <a:latin typeface="Poppins"/>
              <a:ea typeface="Poppins"/>
              <a:cs typeface="Poppins"/>
              <a:sym typeface="Poppins"/>
            </a:endParaRPr>
          </a:p>
        </p:txBody>
      </p:sp>
      <p:sp>
        <p:nvSpPr>
          <p:cNvPr id="93" name="Google Shape;93;p17"/>
          <p:cNvSpPr txBox="1"/>
          <p:nvPr/>
        </p:nvSpPr>
        <p:spPr>
          <a:xfrm>
            <a:off x="4192450" y="3526375"/>
            <a:ext cx="1050000" cy="4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Poppins"/>
                <a:ea typeface="Poppins"/>
                <a:cs typeface="Poppins"/>
                <a:sym typeface="Poppins"/>
              </a:rPr>
              <a:t>Multi-Racial</a:t>
            </a:r>
            <a:endParaRPr b="1" sz="1000">
              <a:solidFill>
                <a:schemeClr val="dk2"/>
              </a:solidFill>
              <a:latin typeface="Poppins"/>
              <a:ea typeface="Poppins"/>
              <a:cs typeface="Poppins"/>
              <a:sym typeface="Poppins"/>
            </a:endParaRPr>
          </a:p>
        </p:txBody>
      </p:sp>
      <p:sp>
        <p:nvSpPr>
          <p:cNvPr id="94" name="Google Shape;94;p17"/>
          <p:cNvSpPr txBox="1"/>
          <p:nvPr/>
        </p:nvSpPr>
        <p:spPr>
          <a:xfrm>
            <a:off x="4236150" y="2213438"/>
            <a:ext cx="671700" cy="4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Poppins"/>
                <a:ea typeface="Poppins"/>
                <a:cs typeface="Poppins"/>
                <a:sym typeface="Poppins"/>
              </a:rPr>
              <a:t>White</a:t>
            </a:r>
            <a:endParaRPr b="1" sz="1000">
              <a:solidFill>
                <a:schemeClr val="dk2"/>
              </a:solidFill>
              <a:latin typeface="Poppins"/>
              <a:ea typeface="Poppins"/>
              <a:cs typeface="Poppins"/>
              <a:sym typeface="Poppins"/>
            </a:endParaRPr>
          </a:p>
        </p:txBody>
      </p:sp>
      <p:sp>
        <p:nvSpPr>
          <p:cNvPr id="95" name="Google Shape;95;p17"/>
          <p:cNvSpPr txBox="1"/>
          <p:nvPr/>
        </p:nvSpPr>
        <p:spPr>
          <a:xfrm>
            <a:off x="4192450" y="4424600"/>
            <a:ext cx="627900" cy="4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Poppins"/>
                <a:ea typeface="Poppins"/>
                <a:cs typeface="Poppins"/>
                <a:sym typeface="Poppins"/>
              </a:rPr>
              <a:t>LatinX</a:t>
            </a:r>
            <a:endParaRPr b="1" sz="1000">
              <a:solidFill>
                <a:schemeClr val="dk2"/>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pic>
        <p:nvPicPr>
          <p:cNvPr id="100" name="Google Shape;100;p18"/>
          <p:cNvPicPr preferRelativeResize="0"/>
          <p:nvPr/>
        </p:nvPicPr>
        <p:blipFill>
          <a:blip r:embed="rId4">
            <a:alphaModFix/>
          </a:blip>
          <a:stretch>
            <a:fillRect/>
          </a:stretch>
        </p:blipFill>
        <p:spPr>
          <a:xfrm>
            <a:off x="6504550" y="4636775"/>
            <a:ext cx="1650852" cy="320825"/>
          </a:xfrm>
          <a:prstGeom prst="rect">
            <a:avLst/>
          </a:prstGeom>
          <a:noFill/>
          <a:ln>
            <a:noFill/>
          </a:ln>
        </p:spPr>
      </p:pic>
      <p:sp>
        <p:nvSpPr>
          <p:cNvPr id="101" name="Google Shape;101;p18"/>
          <p:cNvSpPr/>
          <p:nvPr/>
        </p:nvSpPr>
        <p:spPr>
          <a:xfrm>
            <a:off x="7579350" y="2493075"/>
            <a:ext cx="41100" cy="1430100"/>
          </a:xfrm>
          <a:prstGeom prst="roundRect">
            <a:avLst>
              <a:gd fmla="val 50000"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2" name="Google Shape;102;p18"/>
          <p:cNvPicPr preferRelativeResize="0"/>
          <p:nvPr/>
        </p:nvPicPr>
        <p:blipFill rotWithShape="1">
          <a:blip r:embed="rId5">
            <a:alphaModFix/>
          </a:blip>
          <a:srcRect b="0" l="0" r="0" t="0"/>
          <a:stretch/>
        </p:blipFill>
        <p:spPr>
          <a:xfrm>
            <a:off x="900422" y="1095429"/>
            <a:ext cx="1993106" cy="2421731"/>
          </a:xfrm>
          <a:prstGeom prst="rect">
            <a:avLst/>
          </a:prstGeom>
          <a:noFill/>
          <a:ln>
            <a:noFill/>
          </a:ln>
          <a:effectLst>
            <a:outerShdw blurRad="57150" rotWithShape="0" algn="bl" dir="5400000" dist="19050">
              <a:srgbClr val="000000">
                <a:alpha val="49020"/>
              </a:srgbClr>
            </a:outerShdw>
          </a:effectLst>
        </p:spPr>
      </p:pic>
      <p:sp>
        <p:nvSpPr>
          <p:cNvPr id="103" name="Google Shape;103;p18"/>
          <p:cNvSpPr txBox="1"/>
          <p:nvPr/>
        </p:nvSpPr>
        <p:spPr>
          <a:xfrm>
            <a:off x="218138" y="3609585"/>
            <a:ext cx="2916900" cy="866400"/>
          </a:xfrm>
          <a:prstGeom prst="rect">
            <a:avLst/>
          </a:prstGeom>
          <a:noFill/>
          <a:ln>
            <a:noFill/>
          </a:ln>
        </p:spPr>
        <p:txBody>
          <a:bodyPr anchorCtr="0" anchor="t" bIns="91425" lIns="91425" spcFirstLastPara="1" rIns="91425" wrap="square" tIns="91425">
            <a:noAutofit/>
          </a:bodyPr>
          <a:lstStyle/>
          <a:p>
            <a:pPr indent="0" lvl="0" marL="34290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bin"/>
                <a:ea typeface="Cabin"/>
                <a:cs typeface="Cabin"/>
                <a:sym typeface="Cabin"/>
              </a:rPr>
              <a:t>Dr. Angela Chapman</a:t>
            </a:r>
            <a:endParaRPr b="1" i="0" sz="1500" u="none" cap="none" strike="noStrike">
              <a:solidFill>
                <a:srgbClr val="000000"/>
              </a:solidFill>
              <a:latin typeface="Cabin"/>
              <a:ea typeface="Cabin"/>
              <a:cs typeface="Cabin"/>
              <a:sym typeface="Cabin"/>
            </a:endParaRPr>
          </a:p>
          <a:p>
            <a:pPr indent="0" lvl="0" marL="34290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bin"/>
                <a:ea typeface="Cabin"/>
                <a:cs typeface="Cabin"/>
                <a:sym typeface="Cabin"/>
              </a:rPr>
              <a:t>Superintendent/CEO</a:t>
            </a:r>
            <a:endParaRPr b="1" i="0" sz="1500" u="none" cap="none" strike="noStrike">
              <a:solidFill>
                <a:srgbClr val="000000"/>
              </a:solidFill>
              <a:latin typeface="Cabin"/>
              <a:ea typeface="Cabin"/>
              <a:cs typeface="Cabin"/>
              <a:sym typeface="Cabin"/>
            </a:endParaRPr>
          </a:p>
        </p:txBody>
      </p:sp>
      <p:sp>
        <p:nvSpPr>
          <p:cNvPr id="104" name="Google Shape;104;p18"/>
          <p:cNvSpPr txBox="1"/>
          <p:nvPr/>
        </p:nvSpPr>
        <p:spPr>
          <a:xfrm>
            <a:off x="2952215" y="1026589"/>
            <a:ext cx="4297500" cy="2975700"/>
          </a:xfrm>
          <a:prstGeom prst="rect">
            <a:avLst/>
          </a:prstGeom>
          <a:noFill/>
          <a:ln>
            <a:noFill/>
          </a:ln>
        </p:spPr>
        <p:txBody>
          <a:bodyPr anchorCtr="0" anchor="t" bIns="91425" lIns="91425" spcFirstLastPara="1" rIns="91425" wrap="square" tIns="91425">
            <a:noAutofit/>
          </a:bodyPr>
          <a:lstStyle/>
          <a:p>
            <a:pPr indent="-285750" lvl="0" marL="342900" marR="0" rtl="0" algn="l">
              <a:lnSpc>
                <a:spcPct val="100000"/>
              </a:lnSpc>
              <a:spcBef>
                <a:spcPts val="0"/>
              </a:spcBef>
              <a:spcAft>
                <a:spcPts val="0"/>
              </a:spcAft>
              <a:buClr>
                <a:srgbClr val="000000"/>
              </a:buClr>
              <a:buSzPts val="1900"/>
              <a:buFont typeface="Poppins"/>
              <a:buChar char="●"/>
            </a:pPr>
            <a:r>
              <a:rPr i="0" lang="en" sz="1900" u="none" cap="none" strike="noStrike">
                <a:solidFill>
                  <a:srgbClr val="000000"/>
                </a:solidFill>
                <a:latin typeface="Poppins"/>
                <a:ea typeface="Poppins"/>
                <a:cs typeface="Poppins"/>
                <a:sym typeface="Poppins"/>
              </a:rPr>
              <a:t>Champion for early literacy</a:t>
            </a:r>
            <a:endParaRPr i="0" sz="1900" u="none" cap="none" strike="noStrike">
              <a:solidFill>
                <a:srgbClr val="000000"/>
              </a:solidFill>
              <a:latin typeface="Poppins"/>
              <a:ea typeface="Poppins"/>
              <a:cs typeface="Poppins"/>
              <a:sym typeface="Poppins"/>
            </a:endParaRPr>
          </a:p>
          <a:p>
            <a:pPr indent="-285750" lvl="0" marL="342900" marR="0" rtl="0" algn="l">
              <a:lnSpc>
                <a:spcPct val="100000"/>
              </a:lnSpc>
              <a:spcBef>
                <a:spcPts val="0"/>
              </a:spcBef>
              <a:spcAft>
                <a:spcPts val="0"/>
              </a:spcAft>
              <a:buClr>
                <a:srgbClr val="000000"/>
              </a:buClr>
              <a:buSzPts val="1900"/>
              <a:buFont typeface="Poppins"/>
              <a:buChar char="●"/>
            </a:pPr>
            <a:r>
              <a:rPr i="0" lang="en" sz="1900" u="none" cap="none" strike="noStrike">
                <a:solidFill>
                  <a:srgbClr val="000000"/>
                </a:solidFill>
                <a:latin typeface="Poppins"/>
                <a:ea typeface="Poppins"/>
                <a:cs typeface="Poppins"/>
                <a:sym typeface="Poppins"/>
              </a:rPr>
              <a:t>Began her career in education as an elementary school teacher</a:t>
            </a:r>
            <a:endParaRPr i="0" sz="1900" u="none" cap="none" strike="noStrike">
              <a:solidFill>
                <a:srgbClr val="000000"/>
              </a:solidFill>
              <a:latin typeface="Poppins"/>
              <a:ea typeface="Poppins"/>
              <a:cs typeface="Poppins"/>
              <a:sym typeface="Poppins"/>
            </a:endParaRPr>
          </a:p>
          <a:p>
            <a:pPr indent="-285750" lvl="0" marL="342900" marR="0" rtl="0" algn="l">
              <a:lnSpc>
                <a:spcPct val="100000"/>
              </a:lnSpc>
              <a:spcBef>
                <a:spcPts val="0"/>
              </a:spcBef>
              <a:spcAft>
                <a:spcPts val="0"/>
              </a:spcAft>
              <a:buClr>
                <a:srgbClr val="000000"/>
              </a:buClr>
              <a:buSzPts val="1900"/>
              <a:buFont typeface="Poppins"/>
              <a:buChar char="●"/>
            </a:pPr>
            <a:r>
              <a:rPr i="0" lang="en" sz="1900" u="none" cap="none" strike="noStrike">
                <a:solidFill>
                  <a:srgbClr val="000000"/>
                </a:solidFill>
                <a:latin typeface="Poppins"/>
                <a:ea typeface="Poppins"/>
                <a:cs typeface="Poppins"/>
                <a:sym typeface="Poppins"/>
              </a:rPr>
              <a:t>Over 25 years of experience in public education</a:t>
            </a:r>
            <a:endParaRPr i="0" sz="1900" u="none" cap="none" strike="noStrike">
              <a:solidFill>
                <a:srgbClr val="000000"/>
              </a:solidFill>
              <a:latin typeface="Poppins"/>
              <a:ea typeface="Poppins"/>
              <a:cs typeface="Poppins"/>
              <a:sym typeface="Poppins"/>
            </a:endParaRPr>
          </a:p>
          <a:p>
            <a:pPr indent="-285750" lvl="0" marL="342900" marR="0" rtl="0" algn="l">
              <a:lnSpc>
                <a:spcPct val="100000"/>
              </a:lnSpc>
              <a:spcBef>
                <a:spcPts val="0"/>
              </a:spcBef>
              <a:spcAft>
                <a:spcPts val="0"/>
              </a:spcAft>
              <a:buClr>
                <a:srgbClr val="000000"/>
              </a:buClr>
              <a:buSzPts val="1900"/>
              <a:buFont typeface="Poppins"/>
              <a:buChar char="●"/>
            </a:pPr>
            <a:r>
              <a:rPr i="0" lang="en" sz="1900" u="none" cap="none" strike="noStrike">
                <a:solidFill>
                  <a:srgbClr val="000000"/>
                </a:solidFill>
                <a:latin typeface="Poppins"/>
                <a:ea typeface="Poppins"/>
                <a:cs typeface="Poppins"/>
                <a:sym typeface="Poppins"/>
              </a:rPr>
              <a:t>Credits her success to a strong belief that all students can and want to succeed</a:t>
            </a:r>
            <a:endParaRPr i="0" sz="1900" u="none" cap="none" strike="noStrike">
              <a:solidFill>
                <a:srgbClr val="000000"/>
              </a:solidFill>
              <a:latin typeface="Poppins"/>
              <a:ea typeface="Poppins"/>
              <a:cs typeface="Poppins"/>
              <a:sym typeface="Poppins"/>
            </a:endParaRPr>
          </a:p>
          <a:p>
            <a:pPr indent="-285750" lvl="0" marL="342900" marR="0" rtl="0" algn="l">
              <a:lnSpc>
                <a:spcPct val="100000"/>
              </a:lnSpc>
              <a:spcBef>
                <a:spcPts val="0"/>
              </a:spcBef>
              <a:spcAft>
                <a:spcPts val="0"/>
              </a:spcAft>
              <a:buClr>
                <a:srgbClr val="000000"/>
              </a:buClr>
              <a:buSzPts val="1900"/>
              <a:buFont typeface="Poppins"/>
              <a:buChar char="●"/>
            </a:pPr>
            <a:r>
              <a:rPr i="0" lang="en" sz="1900" u="none" cap="none" strike="noStrike">
                <a:solidFill>
                  <a:srgbClr val="000000"/>
                </a:solidFill>
                <a:latin typeface="Poppins"/>
                <a:ea typeface="Poppins"/>
                <a:cs typeface="Poppins"/>
                <a:sym typeface="Poppins"/>
              </a:rPr>
              <a:t>Proud parent of a CCS student</a:t>
            </a:r>
            <a:endParaRPr i="0" sz="1900" u="none" cap="none" strike="noStrike">
              <a:solidFill>
                <a:srgbClr val="000000"/>
              </a:solidFill>
              <a:latin typeface="Poppins"/>
              <a:ea typeface="Poppins"/>
              <a:cs typeface="Poppins"/>
              <a:sym typeface="Poppins"/>
            </a:endParaRPr>
          </a:p>
        </p:txBody>
      </p:sp>
      <p:sp>
        <p:nvSpPr>
          <p:cNvPr id="105" name="Google Shape;105;p18"/>
          <p:cNvSpPr txBox="1"/>
          <p:nvPr/>
        </p:nvSpPr>
        <p:spPr>
          <a:xfrm>
            <a:off x="747901" y="43400"/>
            <a:ext cx="7648200" cy="830700"/>
          </a:xfrm>
          <a:prstGeom prst="rect">
            <a:avLst/>
          </a:prstGeom>
          <a:noFill/>
          <a:ln>
            <a:noFill/>
          </a:ln>
        </p:spPr>
        <p:txBody>
          <a:bodyPr anchorCtr="0" anchor="ctr" bIns="121900" lIns="121900" spcFirstLastPara="1" rIns="121900" wrap="square" tIns="121900">
            <a:normAutofit/>
          </a:bodyPr>
          <a:lstStyle/>
          <a:p>
            <a:pPr indent="0" lvl="0" marL="0" marR="0" rtl="0" algn="l">
              <a:lnSpc>
                <a:spcPct val="80000"/>
              </a:lnSpc>
              <a:spcBef>
                <a:spcPts val="0"/>
              </a:spcBef>
              <a:spcAft>
                <a:spcPts val="0"/>
              </a:spcAft>
              <a:buClr>
                <a:srgbClr val="000000"/>
              </a:buClr>
              <a:buSzPts val="4800"/>
              <a:buFont typeface="Arial"/>
              <a:buNone/>
            </a:pPr>
            <a:r>
              <a:rPr b="1" lang="en" sz="3600">
                <a:solidFill>
                  <a:srgbClr val="0070C0"/>
                </a:solidFill>
                <a:latin typeface="Poppins"/>
                <a:ea typeface="Poppins"/>
                <a:cs typeface="Poppins"/>
                <a:sym typeface="Poppins"/>
              </a:rPr>
              <a:t>Our Superintendent</a:t>
            </a:r>
            <a:endParaRPr b="1" sz="3600">
              <a:solidFill>
                <a:srgbClr val="0070C0"/>
              </a:solidFill>
              <a:latin typeface="Poppins"/>
              <a:ea typeface="Poppins"/>
              <a:cs typeface="Poppins"/>
              <a:sym typeface="Poppins"/>
            </a:endParaRPr>
          </a:p>
        </p:txBody>
      </p:sp>
      <p:sp>
        <p:nvSpPr>
          <p:cNvPr id="106" name="Google Shape;106;p18"/>
          <p:cNvSpPr/>
          <p:nvPr/>
        </p:nvSpPr>
        <p:spPr>
          <a:xfrm rot="5400000">
            <a:off x="4555800" y="-20856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19"/>
          <p:cNvSpPr txBox="1"/>
          <p:nvPr>
            <p:ph idx="4294967295" type="ctrTitle"/>
          </p:nvPr>
        </p:nvSpPr>
        <p:spPr>
          <a:xfrm>
            <a:off x="1596925" y="1099125"/>
            <a:ext cx="5814900" cy="2100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00649D"/>
                </a:solidFill>
                <a:latin typeface="Poppins"/>
                <a:ea typeface="Poppins"/>
                <a:cs typeface="Poppins"/>
                <a:sym typeface="Poppins"/>
              </a:rPr>
              <a:t> </a:t>
            </a:r>
            <a:r>
              <a:rPr b="1" lang="en" sz="6000">
                <a:solidFill>
                  <a:srgbClr val="BE2136"/>
                </a:solidFill>
                <a:latin typeface="Poppins"/>
                <a:ea typeface="Poppins"/>
                <a:cs typeface="Poppins"/>
                <a:sym typeface="Poppins"/>
              </a:rPr>
              <a:t>Literacy Landscape </a:t>
            </a:r>
            <a:endParaRPr b="1" sz="6000">
              <a:solidFill>
                <a:srgbClr val="BE2136"/>
              </a:solidFill>
              <a:latin typeface="Poppins"/>
              <a:ea typeface="Poppins"/>
              <a:cs typeface="Poppins"/>
              <a:sym typeface="Poppins"/>
            </a:endParaRPr>
          </a:p>
        </p:txBody>
      </p:sp>
      <p:pic>
        <p:nvPicPr>
          <p:cNvPr id="112" name="Google Shape;112;p19"/>
          <p:cNvPicPr preferRelativeResize="0"/>
          <p:nvPr/>
        </p:nvPicPr>
        <p:blipFill>
          <a:blip r:embed="rId4">
            <a:alphaModFix/>
          </a:blip>
          <a:stretch>
            <a:fillRect/>
          </a:stretch>
        </p:blipFill>
        <p:spPr>
          <a:xfrm>
            <a:off x="6449750" y="246275"/>
            <a:ext cx="1650852" cy="320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pic>
        <p:nvPicPr>
          <p:cNvPr id="117" name="Google Shape;117;p20"/>
          <p:cNvPicPr preferRelativeResize="0"/>
          <p:nvPr/>
        </p:nvPicPr>
        <p:blipFill>
          <a:blip r:embed="rId4">
            <a:alphaModFix/>
          </a:blip>
          <a:stretch>
            <a:fillRect/>
          </a:stretch>
        </p:blipFill>
        <p:spPr>
          <a:xfrm>
            <a:off x="620875" y="4177850"/>
            <a:ext cx="1650852" cy="320825"/>
          </a:xfrm>
          <a:prstGeom prst="rect">
            <a:avLst/>
          </a:prstGeom>
          <a:noFill/>
          <a:ln>
            <a:noFill/>
          </a:ln>
        </p:spPr>
      </p:pic>
      <p:pic>
        <p:nvPicPr>
          <p:cNvPr id="118" name="Google Shape;118;p20">
            <a:hlinkClick r:id="rId5"/>
          </p:cNvPr>
          <p:cNvPicPr preferRelativeResize="0"/>
          <p:nvPr/>
        </p:nvPicPr>
        <p:blipFill>
          <a:blip r:embed="rId6">
            <a:alphaModFix/>
          </a:blip>
          <a:stretch>
            <a:fillRect/>
          </a:stretch>
        </p:blipFill>
        <p:spPr>
          <a:xfrm>
            <a:off x="0" y="1154675"/>
            <a:ext cx="5144003" cy="2662426"/>
          </a:xfrm>
          <a:prstGeom prst="rect">
            <a:avLst/>
          </a:prstGeom>
          <a:noFill/>
          <a:ln>
            <a:noFill/>
          </a:ln>
        </p:spPr>
      </p:pic>
      <p:sp>
        <p:nvSpPr>
          <p:cNvPr id="119" name="Google Shape;119;p20"/>
          <p:cNvSpPr txBox="1"/>
          <p:nvPr/>
        </p:nvSpPr>
        <p:spPr>
          <a:xfrm>
            <a:off x="200550" y="370375"/>
            <a:ext cx="5009700" cy="830700"/>
          </a:xfrm>
          <a:prstGeom prst="rect">
            <a:avLst/>
          </a:prstGeom>
          <a:noFill/>
          <a:ln>
            <a:noFill/>
          </a:ln>
        </p:spPr>
        <p:txBody>
          <a:bodyPr anchorCtr="0" anchor="ctr" bIns="121900" lIns="121900" spcFirstLastPara="1" rIns="121900" wrap="square" tIns="121900">
            <a:normAutofit/>
          </a:bodyPr>
          <a:lstStyle/>
          <a:p>
            <a:pPr indent="0" lvl="0" marL="0" marR="0" rtl="0" algn="l">
              <a:lnSpc>
                <a:spcPct val="60000"/>
              </a:lnSpc>
              <a:spcBef>
                <a:spcPts val="0"/>
              </a:spcBef>
              <a:spcAft>
                <a:spcPts val="0"/>
              </a:spcAft>
              <a:buClr>
                <a:srgbClr val="000000"/>
              </a:buClr>
              <a:buSzPts val="4080"/>
              <a:buFont typeface="Arial"/>
              <a:buNone/>
            </a:pPr>
            <a:r>
              <a:rPr b="1" lang="en" sz="3000">
                <a:solidFill>
                  <a:srgbClr val="0070C0"/>
                </a:solidFill>
                <a:latin typeface="Poppins"/>
                <a:ea typeface="Poppins"/>
                <a:cs typeface="Poppins"/>
                <a:sym typeface="Poppins"/>
              </a:rPr>
              <a:t>The Literacy Crisis</a:t>
            </a:r>
            <a:endParaRPr b="1" sz="3000">
              <a:solidFill>
                <a:srgbClr val="0070C0"/>
              </a:solidFill>
              <a:latin typeface="Poppins"/>
              <a:ea typeface="Poppins"/>
              <a:cs typeface="Poppins"/>
              <a:sym typeface="Poppins"/>
            </a:endParaRPr>
          </a:p>
        </p:txBody>
      </p:sp>
      <p:sp>
        <p:nvSpPr>
          <p:cNvPr id="120" name="Google Shape;120;p20"/>
          <p:cNvSpPr txBox="1"/>
          <p:nvPr/>
        </p:nvSpPr>
        <p:spPr>
          <a:xfrm>
            <a:off x="6496900" y="469125"/>
            <a:ext cx="2374200" cy="3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Poppins"/>
                <a:ea typeface="Poppins"/>
                <a:cs typeface="Poppins"/>
                <a:sym typeface="Poppins"/>
              </a:rPr>
              <a:t>Some alarming statistics…</a:t>
            </a:r>
            <a:endParaRPr b="1">
              <a:solidFill>
                <a:schemeClr val="dk2"/>
              </a:solidFill>
              <a:latin typeface="Poppins"/>
              <a:ea typeface="Poppins"/>
              <a:cs typeface="Poppins"/>
              <a:sym typeface="Poppins"/>
            </a:endParaRPr>
          </a:p>
          <a:p>
            <a:pPr indent="-317500" lvl="0" marL="457200" rtl="0" algn="l">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14% of adults are considered illiterate</a:t>
            </a:r>
            <a:endParaRPr>
              <a:solidFill>
                <a:schemeClr val="dk2"/>
              </a:solidFill>
              <a:latin typeface="Poppins"/>
              <a:ea typeface="Poppins"/>
              <a:cs typeface="Poppins"/>
              <a:sym typeface="Poppins"/>
            </a:endParaRPr>
          </a:p>
          <a:p>
            <a:pPr indent="-317500" lvl="0" marL="457200" rtl="0" algn="l">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21% of adults in the United States read below a 5th grade level</a:t>
            </a:r>
            <a:endParaRPr>
              <a:solidFill>
                <a:schemeClr val="dk2"/>
              </a:solidFill>
              <a:latin typeface="Poppins"/>
              <a:ea typeface="Poppins"/>
              <a:cs typeface="Poppins"/>
              <a:sym typeface="Poppins"/>
            </a:endParaRPr>
          </a:p>
          <a:p>
            <a:pPr indent="-317500" lvl="0" marL="457200" rtl="0" algn="l">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Half of adults who cannot read are unemployed</a:t>
            </a:r>
            <a:endParaRPr>
              <a:solidFill>
                <a:schemeClr val="dk2"/>
              </a:solidFill>
              <a:latin typeface="Poppins"/>
              <a:ea typeface="Poppins"/>
              <a:cs typeface="Poppins"/>
              <a:sym typeface="Poppins"/>
            </a:endParaRPr>
          </a:p>
          <a:p>
            <a:pPr indent="-317500" lvl="0" marL="457200" rtl="0" algn="l">
              <a:spcBef>
                <a:spcPts val="0"/>
              </a:spcBef>
              <a:spcAft>
                <a:spcPts val="0"/>
              </a:spcAft>
              <a:buClr>
                <a:schemeClr val="dk2"/>
              </a:buClr>
              <a:buSzPts val="1400"/>
              <a:buFont typeface="Poppins"/>
              <a:buChar char="●"/>
            </a:pPr>
            <a:r>
              <a:rPr lang="en">
                <a:solidFill>
                  <a:schemeClr val="dk2"/>
                </a:solidFill>
                <a:latin typeface="Poppins"/>
                <a:ea typeface="Poppins"/>
                <a:cs typeface="Poppins"/>
                <a:sym typeface="Poppins"/>
              </a:rPr>
              <a:t>Students not reading by 3rd grade are 4x more likely not to graduate</a:t>
            </a:r>
            <a:endParaRPr>
              <a:solidFill>
                <a:schemeClr val="dk2"/>
              </a:solidFill>
              <a:latin typeface="Poppins"/>
              <a:ea typeface="Poppins"/>
              <a:cs typeface="Poppins"/>
              <a:sym typeface="Poppins"/>
            </a:endParaRPr>
          </a:p>
          <a:p>
            <a:pPr indent="0" lvl="0" marL="0" rtl="0" algn="l">
              <a:spcBef>
                <a:spcPts val="0"/>
              </a:spcBef>
              <a:spcAft>
                <a:spcPts val="0"/>
              </a:spcAft>
              <a:buNone/>
            </a:pPr>
            <a:r>
              <a:t/>
            </a:r>
            <a:endParaRPr sz="1800">
              <a:solidFill>
                <a:schemeClr val="dk2"/>
              </a:solidFill>
              <a:latin typeface="Poppins"/>
              <a:ea typeface="Poppins"/>
              <a:cs typeface="Poppins"/>
              <a:sym typeface="Poppins"/>
            </a:endParaRPr>
          </a:p>
        </p:txBody>
      </p:sp>
      <p:pic>
        <p:nvPicPr>
          <p:cNvPr id="121" name="Google Shape;121;p20"/>
          <p:cNvPicPr preferRelativeResize="0"/>
          <p:nvPr/>
        </p:nvPicPr>
        <p:blipFill>
          <a:blip r:embed="rId7">
            <a:alphaModFix/>
          </a:blip>
          <a:stretch>
            <a:fillRect/>
          </a:stretch>
        </p:blipFill>
        <p:spPr>
          <a:xfrm>
            <a:off x="3024300" y="3216048"/>
            <a:ext cx="2119699" cy="1149900"/>
          </a:xfrm>
          <a:prstGeom prst="rect">
            <a:avLst/>
          </a:prstGeom>
          <a:noFill/>
          <a:ln>
            <a:noFill/>
          </a:ln>
          <a:effectLst>
            <a:outerShdw blurRad="57150" rotWithShape="0" algn="bl" dir="5400000" dist="19050">
              <a:srgbClr val="000000">
                <a:alpha val="50000"/>
              </a:srgbClr>
            </a:outerShdw>
          </a:effectLst>
        </p:spPr>
      </p:pic>
      <p:sp>
        <p:nvSpPr>
          <p:cNvPr id="122" name="Google Shape;122;p20"/>
          <p:cNvSpPr/>
          <p:nvPr/>
        </p:nvSpPr>
        <p:spPr>
          <a:xfrm rot="5400000">
            <a:off x="2467350" y="-1165075"/>
            <a:ext cx="21300" cy="43842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1"/>
          <p:cNvSpPr txBox="1"/>
          <p:nvPr>
            <p:ph idx="4294967295" type="subTitle"/>
          </p:nvPr>
        </p:nvSpPr>
        <p:spPr>
          <a:xfrm>
            <a:off x="1121025" y="313625"/>
            <a:ext cx="6902100" cy="727200"/>
          </a:xfrm>
          <a:prstGeom prst="rect">
            <a:avLst/>
          </a:prstGeom>
        </p:spPr>
        <p:txBody>
          <a:bodyPr anchorCtr="0" anchor="t" bIns="91425" lIns="91425" spcFirstLastPara="1" rIns="91425" wrap="square" tIns="91425">
            <a:normAutofit/>
          </a:bodyPr>
          <a:lstStyle/>
          <a:p>
            <a:pPr indent="0" lvl="0" marL="0" rtl="0" algn="ctr">
              <a:lnSpc>
                <a:spcPct val="55000"/>
              </a:lnSpc>
              <a:spcBef>
                <a:spcPts val="0"/>
              </a:spcBef>
              <a:spcAft>
                <a:spcPts val="1200"/>
              </a:spcAft>
              <a:buSzPts val="1018"/>
              <a:buNone/>
            </a:pPr>
            <a:r>
              <a:rPr b="1" lang="en" sz="2547">
                <a:solidFill>
                  <a:srgbClr val="00649D"/>
                </a:solidFill>
                <a:latin typeface="Poppins"/>
                <a:ea typeface="Poppins"/>
                <a:cs typeface="Poppins"/>
                <a:sym typeface="Poppins"/>
              </a:rPr>
              <a:t>Literacy Results Prior to Implementation</a:t>
            </a:r>
            <a:endParaRPr b="1" sz="2547">
              <a:solidFill>
                <a:srgbClr val="00649D"/>
              </a:solidFill>
              <a:latin typeface="Poppins"/>
              <a:ea typeface="Poppins"/>
              <a:cs typeface="Poppins"/>
              <a:sym typeface="Poppins"/>
            </a:endParaRPr>
          </a:p>
        </p:txBody>
      </p:sp>
      <p:sp>
        <p:nvSpPr>
          <p:cNvPr id="128" name="Google Shape;128;p21"/>
          <p:cNvSpPr/>
          <p:nvPr/>
        </p:nvSpPr>
        <p:spPr>
          <a:xfrm rot="5400000">
            <a:off x="4555875" y="-2014700"/>
            <a:ext cx="32400" cy="5582400"/>
          </a:xfrm>
          <a:prstGeom prst="roundRect">
            <a:avLst>
              <a:gd fmla="val 16667" name="adj"/>
            </a:avLst>
          </a:prstGeom>
          <a:solidFill>
            <a:srgbClr val="9FD1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9" name="Google Shape;129;p21"/>
          <p:cNvPicPr preferRelativeResize="0"/>
          <p:nvPr/>
        </p:nvPicPr>
        <p:blipFill>
          <a:blip r:embed="rId4">
            <a:alphaModFix/>
          </a:blip>
          <a:stretch>
            <a:fillRect/>
          </a:stretch>
        </p:blipFill>
        <p:spPr>
          <a:xfrm>
            <a:off x="6504550" y="4636775"/>
            <a:ext cx="1650852" cy="320825"/>
          </a:xfrm>
          <a:prstGeom prst="rect">
            <a:avLst/>
          </a:prstGeom>
          <a:noFill/>
          <a:ln>
            <a:noFill/>
          </a:ln>
        </p:spPr>
      </p:pic>
      <p:pic>
        <p:nvPicPr>
          <p:cNvPr id="130" name="Google Shape;130;p21"/>
          <p:cNvPicPr preferRelativeResize="0"/>
          <p:nvPr/>
        </p:nvPicPr>
        <p:blipFill>
          <a:blip r:embed="rId5">
            <a:alphaModFix/>
          </a:blip>
          <a:stretch>
            <a:fillRect/>
          </a:stretch>
        </p:blipFill>
        <p:spPr>
          <a:xfrm>
            <a:off x="1600775" y="1193225"/>
            <a:ext cx="6215159" cy="3291150"/>
          </a:xfrm>
          <a:prstGeom prst="rect">
            <a:avLst/>
          </a:prstGeom>
          <a:noFill/>
          <a:ln>
            <a:noFill/>
          </a:ln>
        </p:spPr>
      </p:pic>
      <p:sp>
        <p:nvSpPr>
          <p:cNvPr id="131" name="Google Shape;131;p21"/>
          <p:cNvSpPr txBox="1"/>
          <p:nvPr/>
        </p:nvSpPr>
        <p:spPr>
          <a:xfrm>
            <a:off x="2431275" y="760300"/>
            <a:ext cx="42816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a:solidFill>
                  <a:schemeClr val="dk2"/>
                </a:solidFill>
                <a:latin typeface="Poppins"/>
                <a:ea typeface="Poppins"/>
                <a:cs typeface="Poppins"/>
                <a:sym typeface="Poppins"/>
              </a:rPr>
              <a:t>A Snapshot of Second Grade</a:t>
            </a:r>
            <a:endParaRPr b="1" i="1" sz="1800">
              <a:solidFill>
                <a:schemeClr val="dk2"/>
              </a:solidFill>
              <a:latin typeface="Poppins"/>
              <a:ea typeface="Poppins"/>
              <a:cs typeface="Poppins"/>
              <a:sym typeface="Poppins"/>
            </a:endParaRPr>
          </a:p>
        </p:txBody>
      </p:sp>
      <p:sp>
        <p:nvSpPr>
          <p:cNvPr id="132" name="Google Shape;132;p21"/>
          <p:cNvSpPr/>
          <p:nvPr/>
        </p:nvSpPr>
        <p:spPr>
          <a:xfrm>
            <a:off x="2160900" y="2047175"/>
            <a:ext cx="924000" cy="22746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pic>
        <p:nvPicPr>
          <p:cNvPr id="137" name="Google Shape;137;p22"/>
          <p:cNvPicPr preferRelativeResize="0"/>
          <p:nvPr/>
        </p:nvPicPr>
        <p:blipFill>
          <a:blip r:embed="rId4">
            <a:alphaModFix/>
          </a:blip>
          <a:stretch>
            <a:fillRect/>
          </a:stretch>
        </p:blipFill>
        <p:spPr>
          <a:xfrm>
            <a:off x="6504550" y="4636775"/>
            <a:ext cx="1650852" cy="320825"/>
          </a:xfrm>
          <a:prstGeom prst="rect">
            <a:avLst/>
          </a:prstGeom>
          <a:noFill/>
          <a:ln>
            <a:noFill/>
          </a:ln>
        </p:spPr>
      </p:pic>
      <p:grpSp>
        <p:nvGrpSpPr>
          <p:cNvPr id="138" name="Google Shape;138;p22"/>
          <p:cNvGrpSpPr/>
          <p:nvPr/>
        </p:nvGrpSpPr>
        <p:grpSpPr>
          <a:xfrm flipH="1">
            <a:off x="5714600" y="2338280"/>
            <a:ext cx="2941829" cy="1047300"/>
            <a:chOff x="857520" y="1684225"/>
            <a:chExt cx="2941829" cy="1047300"/>
          </a:xfrm>
        </p:grpSpPr>
        <p:sp>
          <p:nvSpPr>
            <p:cNvPr id="139" name="Google Shape;139;p22"/>
            <p:cNvSpPr txBox="1"/>
            <p:nvPr/>
          </p:nvSpPr>
          <p:spPr>
            <a:xfrm>
              <a:off x="857520" y="1684225"/>
              <a:ext cx="2077200" cy="1047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800">
                <a:latin typeface="Roboto"/>
                <a:ea typeface="Roboto"/>
                <a:cs typeface="Roboto"/>
                <a:sym typeface="Roboto"/>
              </a:endParaRPr>
            </a:p>
          </p:txBody>
        </p:sp>
        <p:cxnSp>
          <p:nvCxnSpPr>
            <p:cNvPr id="140" name="Google Shape;140;p22"/>
            <p:cNvCxnSpPr/>
            <p:nvPr/>
          </p:nvCxnSpPr>
          <p:spPr>
            <a:xfrm rot="10800000">
              <a:off x="3046949" y="2215320"/>
              <a:ext cx="752400" cy="0"/>
            </a:xfrm>
            <a:prstGeom prst="straightConnector1">
              <a:avLst/>
            </a:prstGeom>
            <a:noFill/>
            <a:ln cap="flat" cmpd="sng" w="9525">
              <a:solidFill>
                <a:srgbClr val="C2C2C2"/>
              </a:solidFill>
              <a:prstDash val="solid"/>
              <a:round/>
              <a:headEnd len="sm" w="sm" type="none"/>
              <a:tailEnd len="sm" w="sm" type="none"/>
            </a:ln>
          </p:spPr>
        </p:cxnSp>
        <p:sp>
          <p:nvSpPr>
            <p:cNvPr id="141" name="Google Shape;141;p22"/>
            <p:cNvSpPr/>
            <p:nvPr/>
          </p:nvSpPr>
          <p:spPr>
            <a:xfrm>
              <a:off x="3020371" y="2111851"/>
              <a:ext cx="198600" cy="198300"/>
            </a:xfrm>
            <a:prstGeom prst="ellipse">
              <a:avLst/>
            </a:prstGeom>
            <a:solidFill>
              <a:srgbClr val="BE2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nvSpPr>
          <p:spPr>
            <a:xfrm>
              <a:off x="2995927" y="2051434"/>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3</a:t>
              </a:r>
              <a:endParaRPr>
                <a:solidFill>
                  <a:srgbClr val="FFFFFF"/>
                </a:solidFill>
              </a:endParaRPr>
            </a:p>
          </p:txBody>
        </p:sp>
      </p:grpSp>
      <p:grpSp>
        <p:nvGrpSpPr>
          <p:cNvPr id="143" name="Google Shape;143;p22"/>
          <p:cNvGrpSpPr/>
          <p:nvPr/>
        </p:nvGrpSpPr>
        <p:grpSpPr>
          <a:xfrm>
            <a:off x="2762472" y="3039055"/>
            <a:ext cx="5729843" cy="1047300"/>
            <a:chOff x="2995927" y="1691675"/>
            <a:chExt cx="5729843" cy="1047300"/>
          </a:xfrm>
        </p:grpSpPr>
        <p:sp>
          <p:nvSpPr>
            <p:cNvPr id="144" name="Google Shape;144;p22"/>
            <p:cNvSpPr txBox="1"/>
            <p:nvPr/>
          </p:nvSpPr>
          <p:spPr>
            <a:xfrm>
              <a:off x="6648570" y="1691675"/>
              <a:ext cx="2077200" cy="10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000000"/>
                  </a:solidFill>
                  <a:latin typeface="Poppins"/>
                  <a:ea typeface="Poppins"/>
                  <a:cs typeface="Poppins"/>
                  <a:sym typeface="Poppins"/>
                </a:rPr>
                <a:t>The need for explicit teaching of foundational skills </a:t>
              </a:r>
              <a:endParaRPr b="1" sz="1200">
                <a:solidFill>
                  <a:srgbClr val="000000"/>
                </a:solidFill>
                <a:latin typeface="Poppins"/>
                <a:ea typeface="Poppins"/>
                <a:cs typeface="Poppins"/>
                <a:sym typeface="Poppins"/>
              </a:endParaRPr>
            </a:p>
            <a:p>
              <a:pPr indent="0" lvl="0" marL="0" rtl="0" algn="l">
                <a:spcBef>
                  <a:spcPts val="1600"/>
                </a:spcBef>
                <a:spcAft>
                  <a:spcPts val="1600"/>
                </a:spcAft>
                <a:buNone/>
              </a:pPr>
              <a:r>
                <a:t/>
              </a:r>
              <a:endParaRPr b="1">
                <a:latin typeface="Cabin"/>
                <a:ea typeface="Cabin"/>
                <a:cs typeface="Cabin"/>
                <a:sym typeface="Cabin"/>
              </a:endParaRPr>
            </a:p>
          </p:txBody>
        </p:sp>
        <p:cxnSp>
          <p:nvCxnSpPr>
            <p:cNvPr id="145" name="Google Shape;145;p22"/>
            <p:cNvCxnSpPr/>
            <p:nvPr/>
          </p:nvCxnSpPr>
          <p:spPr>
            <a:xfrm rot="10800000">
              <a:off x="3046834" y="2215329"/>
              <a:ext cx="1130400" cy="0"/>
            </a:xfrm>
            <a:prstGeom prst="straightConnector1">
              <a:avLst/>
            </a:prstGeom>
            <a:noFill/>
            <a:ln cap="flat" cmpd="sng" w="9525">
              <a:solidFill>
                <a:srgbClr val="C2C2C2"/>
              </a:solidFill>
              <a:prstDash val="solid"/>
              <a:round/>
              <a:headEnd len="sm" w="sm" type="none"/>
              <a:tailEnd len="sm" w="sm" type="none"/>
            </a:ln>
          </p:spPr>
        </p:cxnSp>
        <p:sp>
          <p:nvSpPr>
            <p:cNvPr id="146" name="Google Shape;146;p22"/>
            <p:cNvSpPr/>
            <p:nvPr/>
          </p:nvSpPr>
          <p:spPr>
            <a:xfrm>
              <a:off x="3020371" y="2111851"/>
              <a:ext cx="198600" cy="198300"/>
            </a:xfrm>
            <a:prstGeom prst="ellipse">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txBox="1"/>
            <p:nvPr/>
          </p:nvSpPr>
          <p:spPr>
            <a:xfrm>
              <a:off x="2995927" y="2051434"/>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4</a:t>
              </a:r>
              <a:endParaRPr>
                <a:solidFill>
                  <a:srgbClr val="FFFFFF"/>
                </a:solidFill>
              </a:endParaRPr>
            </a:p>
          </p:txBody>
        </p:sp>
      </p:grpSp>
      <p:grpSp>
        <p:nvGrpSpPr>
          <p:cNvPr id="148" name="Google Shape;148;p22"/>
          <p:cNvGrpSpPr/>
          <p:nvPr/>
        </p:nvGrpSpPr>
        <p:grpSpPr>
          <a:xfrm flipH="1">
            <a:off x="4926000" y="1040830"/>
            <a:ext cx="3566329" cy="1047300"/>
            <a:chOff x="1021620" y="1580825"/>
            <a:chExt cx="3566329" cy="1047300"/>
          </a:xfrm>
        </p:grpSpPr>
        <p:sp>
          <p:nvSpPr>
            <p:cNvPr id="149" name="Google Shape;149;p22"/>
            <p:cNvSpPr txBox="1"/>
            <p:nvPr/>
          </p:nvSpPr>
          <p:spPr>
            <a:xfrm>
              <a:off x="1021620" y="1580825"/>
              <a:ext cx="2077200" cy="10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Poppins"/>
                  <a:ea typeface="Poppins"/>
                  <a:cs typeface="Poppins"/>
                  <a:sym typeface="Poppins"/>
                </a:rPr>
                <a:t>Learning loss from the pandemic</a:t>
              </a:r>
              <a:endParaRPr b="1" sz="1200">
                <a:latin typeface="Poppins"/>
                <a:ea typeface="Poppins"/>
                <a:cs typeface="Poppins"/>
                <a:sym typeface="Poppins"/>
              </a:endParaRPr>
            </a:p>
            <a:p>
              <a:pPr indent="0" lvl="0" marL="0" rtl="0" algn="l">
                <a:spcBef>
                  <a:spcPts val="0"/>
                </a:spcBef>
                <a:spcAft>
                  <a:spcPts val="1600"/>
                </a:spcAft>
                <a:buNone/>
              </a:pPr>
              <a:r>
                <a:t/>
              </a:r>
              <a:endParaRPr b="1" sz="800">
                <a:latin typeface="Roboto"/>
                <a:ea typeface="Roboto"/>
                <a:cs typeface="Roboto"/>
                <a:sym typeface="Roboto"/>
              </a:endParaRPr>
            </a:p>
          </p:txBody>
        </p:sp>
        <p:cxnSp>
          <p:nvCxnSpPr>
            <p:cNvPr id="150" name="Google Shape;150;p22"/>
            <p:cNvCxnSpPr/>
            <p:nvPr/>
          </p:nvCxnSpPr>
          <p:spPr>
            <a:xfrm rot="10800000">
              <a:off x="3046849" y="2215320"/>
              <a:ext cx="1541100" cy="0"/>
            </a:xfrm>
            <a:prstGeom prst="straightConnector1">
              <a:avLst/>
            </a:prstGeom>
            <a:noFill/>
            <a:ln cap="flat" cmpd="sng" w="9525">
              <a:solidFill>
                <a:srgbClr val="C2C2C2"/>
              </a:solidFill>
              <a:prstDash val="solid"/>
              <a:round/>
              <a:headEnd len="sm" w="sm" type="none"/>
              <a:tailEnd len="sm" w="sm" type="none"/>
            </a:ln>
          </p:spPr>
        </p:cxnSp>
        <p:sp>
          <p:nvSpPr>
            <p:cNvPr id="151" name="Google Shape;151;p22"/>
            <p:cNvSpPr/>
            <p:nvPr/>
          </p:nvSpPr>
          <p:spPr>
            <a:xfrm>
              <a:off x="3020371" y="2111851"/>
              <a:ext cx="198600" cy="198300"/>
            </a:xfrm>
            <a:prstGeom prst="ellipse">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txBox="1"/>
            <p:nvPr/>
          </p:nvSpPr>
          <p:spPr>
            <a:xfrm>
              <a:off x="2995927" y="2051434"/>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1</a:t>
              </a:r>
              <a:endParaRPr>
                <a:solidFill>
                  <a:srgbClr val="FFFFFF"/>
                </a:solidFill>
              </a:endParaRPr>
            </a:p>
          </p:txBody>
        </p:sp>
      </p:grpSp>
      <p:grpSp>
        <p:nvGrpSpPr>
          <p:cNvPr id="153" name="Google Shape;153;p22"/>
          <p:cNvGrpSpPr/>
          <p:nvPr/>
        </p:nvGrpSpPr>
        <p:grpSpPr>
          <a:xfrm>
            <a:off x="2905948" y="1297250"/>
            <a:ext cx="3509166" cy="3251991"/>
            <a:chOff x="3217473" y="1225350"/>
            <a:chExt cx="3118150" cy="3159727"/>
          </a:xfrm>
        </p:grpSpPr>
        <p:sp>
          <p:nvSpPr>
            <p:cNvPr id="154" name="Google Shape;154;p22"/>
            <p:cNvSpPr/>
            <p:nvPr/>
          </p:nvSpPr>
          <p:spPr>
            <a:xfrm>
              <a:off x="3579175" y="2711400"/>
              <a:ext cx="2396410" cy="971161"/>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155" name="Google Shape;155;p22"/>
            <p:cNvSpPr/>
            <p:nvPr/>
          </p:nvSpPr>
          <p:spPr>
            <a:xfrm>
              <a:off x="3730755" y="2527208"/>
              <a:ext cx="2079127" cy="837209"/>
            </a:xfrm>
            <a:custGeom>
              <a:rect b="b" l="l" r="r" t="t"/>
              <a:pathLst>
                <a:path extrusionOk="0" h="16300" w="49248">
                  <a:moveTo>
                    <a:pt x="0" y="7554"/>
                  </a:moveTo>
                  <a:lnTo>
                    <a:pt x="24649" y="16300"/>
                  </a:lnTo>
                  <a:lnTo>
                    <a:pt x="49248" y="7604"/>
                  </a:lnTo>
                  <a:lnTo>
                    <a:pt x="24599" y="0"/>
                  </a:lnTo>
                  <a:close/>
                </a:path>
              </a:pathLst>
            </a:custGeom>
            <a:solidFill>
              <a:srgbClr val="D9D9D9"/>
            </a:solidFill>
            <a:ln>
              <a:noFill/>
            </a:ln>
          </p:spPr>
        </p:sp>
        <p:sp>
          <p:nvSpPr>
            <p:cNvPr id="156" name="Google Shape;156;p22"/>
            <p:cNvSpPr/>
            <p:nvPr/>
          </p:nvSpPr>
          <p:spPr>
            <a:xfrm>
              <a:off x="3946479" y="2252239"/>
              <a:ext cx="1647477" cy="663383"/>
            </a:xfrm>
            <a:custGeom>
              <a:rect b="b" l="l" r="r" t="t"/>
              <a:pathLst>
                <a:path extrusionOk="0" h="12970" w="39012">
                  <a:moveTo>
                    <a:pt x="0" y="5914"/>
                  </a:moveTo>
                  <a:lnTo>
                    <a:pt x="19531" y="12970"/>
                  </a:lnTo>
                  <a:lnTo>
                    <a:pt x="39012" y="5914"/>
                  </a:lnTo>
                  <a:lnTo>
                    <a:pt x="19581" y="0"/>
                  </a:lnTo>
                  <a:close/>
                </a:path>
              </a:pathLst>
            </a:custGeom>
            <a:solidFill>
              <a:srgbClr val="D9D9D9"/>
            </a:solidFill>
            <a:ln>
              <a:noFill/>
            </a:ln>
          </p:spPr>
        </p:sp>
        <p:sp>
          <p:nvSpPr>
            <p:cNvPr id="157" name="Google Shape;157;p22"/>
            <p:cNvSpPr/>
            <p:nvPr/>
          </p:nvSpPr>
          <p:spPr>
            <a:xfrm>
              <a:off x="4265445" y="1828277"/>
              <a:ext cx="1014014" cy="416547"/>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58" name="Google Shape;158;p22"/>
            <p:cNvSpPr/>
            <p:nvPr/>
          </p:nvSpPr>
          <p:spPr>
            <a:xfrm>
              <a:off x="3217473" y="3154705"/>
              <a:ext cx="1559116" cy="1230372"/>
            </a:xfrm>
            <a:custGeom>
              <a:rect b="b" l="l" r="r" t="t"/>
              <a:pathLst>
                <a:path extrusionOk="0" h="20822" w="31954">
                  <a:moveTo>
                    <a:pt x="7355" y="0"/>
                  </a:moveTo>
                  <a:lnTo>
                    <a:pt x="31954" y="8796"/>
                  </a:lnTo>
                  <a:lnTo>
                    <a:pt x="31954" y="20822"/>
                  </a:lnTo>
                  <a:lnTo>
                    <a:pt x="0" y="8895"/>
                  </a:lnTo>
                  <a:close/>
                </a:path>
              </a:pathLst>
            </a:custGeom>
            <a:solidFill>
              <a:srgbClr val="802017"/>
            </a:solidFill>
            <a:ln>
              <a:noFill/>
            </a:ln>
          </p:spPr>
        </p:sp>
        <p:sp>
          <p:nvSpPr>
            <p:cNvPr id="159" name="Google Shape;159;p22"/>
            <p:cNvSpPr/>
            <p:nvPr/>
          </p:nvSpPr>
          <p:spPr>
            <a:xfrm>
              <a:off x="3790596" y="2554725"/>
              <a:ext cx="982143" cy="653205"/>
            </a:xfrm>
            <a:custGeom>
              <a:rect b="b" l="l" r="r" t="t"/>
              <a:pathLst>
                <a:path extrusionOk="0" h="12771" w="23257">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sp>
        <p:sp>
          <p:nvSpPr>
            <p:cNvPr id="160" name="Google Shape;160;p22"/>
            <p:cNvSpPr/>
            <p:nvPr/>
          </p:nvSpPr>
          <p:spPr>
            <a:xfrm flipH="1">
              <a:off x="4770690" y="2554725"/>
              <a:ext cx="982143" cy="653205"/>
            </a:xfrm>
            <a:custGeom>
              <a:rect b="b" l="l" r="r" t="t"/>
              <a:pathLst>
                <a:path extrusionOk="0" h="12771" w="23257">
                  <a:moveTo>
                    <a:pt x="3727" y="0"/>
                  </a:moveTo>
                  <a:lnTo>
                    <a:pt x="0" y="4522"/>
                  </a:lnTo>
                  <a:lnTo>
                    <a:pt x="23257" y="12771"/>
                  </a:lnTo>
                  <a:lnTo>
                    <a:pt x="23257" y="7056"/>
                  </a:lnTo>
                  <a:close/>
                </a:path>
              </a:pathLst>
            </a:custGeom>
            <a:solidFill>
              <a:srgbClr val="F4B400"/>
            </a:solidFill>
            <a:ln>
              <a:noFill/>
            </a:ln>
          </p:spPr>
        </p:sp>
        <p:sp>
          <p:nvSpPr>
            <p:cNvPr id="161" name="Google Shape;161;p22"/>
            <p:cNvSpPr/>
            <p:nvPr/>
          </p:nvSpPr>
          <p:spPr>
            <a:xfrm>
              <a:off x="4002555" y="2023456"/>
              <a:ext cx="770191" cy="721896"/>
            </a:xfrm>
            <a:custGeom>
              <a:rect b="b" l="l" r="r" t="t"/>
              <a:pathLst>
                <a:path extrusionOk="0" h="14114" w="18238">
                  <a:moveTo>
                    <a:pt x="6262" y="0"/>
                  </a:moveTo>
                  <a:lnTo>
                    <a:pt x="18238" y="4324"/>
                  </a:lnTo>
                  <a:lnTo>
                    <a:pt x="18238" y="14114"/>
                  </a:lnTo>
                  <a:lnTo>
                    <a:pt x="0" y="7554"/>
                  </a:lnTo>
                  <a:close/>
                </a:path>
              </a:pathLst>
            </a:custGeom>
            <a:solidFill>
              <a:srgbClr val="802017"/>
            </a:solidFill>
            <a:ln>
              <a:noFill/>
            </a:ln>
          </p:spPr>
        </p:sp>
        <p:sp>
          <p:nvSpPr>
            <p:cNvPr id="162" name="Google Shape;162;p22"/>
            <p:cNvSpPr/>
            <p:nvPr/>
          </p:nvSpPr>
          <p:spPr>
            <a:xfrm flipH="1">
              <a:off x="4770683" y="2023456"/>
              <a:ext cx="770191" cy="721896"/>
            </a:xfrm>
            <a:custGeom>
              <a:rect b="b" l="l" r="r" t="t"/>
              <a:pathLst>
                <a:path extrusionOk="0" h="14114" w="18238">
                  <a:moveTo>
                    <a:pt x="6262" y="0"/>
                  </a:moveTo>
                  <a:lnTo>
                    <a:pt x="18238" y="4324"/>
                  </a:lnTo>
                  <a:lnTo>
                    <a:pt x="18238" y="14114"/>
                  </a:lnTo>
                  <a:lnTo>
                    <a:pt x="0" y="7554"/>
                  </a:lnTo>
                  <a:close/>
                </a:path>
              </a:pathLst>
            </a:custGeom>
            <a:solidFill>
              <a:srgbClr val="B02C20"/>
            </a:solidFill>
            <a:ln>
              <a:noFill/>
            </a:ln>
          </p:spPr>
        </p:sp>
        <p:sp>
          <p:nvSpPr>
            <p:cNvPr id="163" name="Google Shape;163;p22"/>
            <p:cNvSpPr/>
            <p:nvPr/>
          </p:nvSpPr>
          <p:spPr>
            <a:xfrm>
              <a:off x="4323640" y="1225350"/>
              <a:ext cx="449116" cy="854010"/>
            </a:xfrm>
            <a:custGeom>
              <a:rect b="b" l="l" r="r" t="t"/>
              <a:pathLst>
                <a:path extrusionOk="0" h="16697" w="10635">
                  <a:moveTo>
                    <a:pt x="10635" y="0"/>
                  </a:moveTo>
                  <a:lnTo>
                    <a:pt x="0" y="12722"/>
                  </a:lnTo>
                  <a:lnTo>
                    <a:pt x="10635" y="16697"/>
                  </a:lnTo>
                  <a:close/>
                </a:path>
              </a:pathLst>
            </a:custGeom>
            <a:solidFill>
              <a:srgbClr val="802017"/>
            </a:solidFill>
            <a:ln>
              <a:noFill/>
            </a:ln>
          </p:spPr>
        </p:sp>
        <p:sp>
          <p:nvSpPr>
            <p:cNvPr id="164" name="Google Shape;164;p22"/>
            <p:cNvSpPr/>
            <p:nvPr/>
          </p:nvSpPr>
          <p:spPr>
            <a:xfrm flipH="1">
              <a:off x="4770673" y="1225350"/>
              <a:ext cx="449116" cy="854010"/>
            </a:xfrm>
            <a:custGeom>
              <a:rect b="b" l="l" r="r" t="t"/>
              <a:pathLst>
                <a:path extrusionOk="0" h="16697" w="10635">
                  <a:moveTo>
                    <a:pt x="10635" y="0"/>
                  </a:moveTo>
                  <a:lnTo>
                    <a:pt x="0" y="12722"/>
                  </a:lnTo>
                  <a:lnTo>
                    <a:pt x="10635" y="16697"/>
                  </a:lnTo>
                  <a:close/>
                </a:path>
              </a:pathLst>
            </a:custGeom>
            <a:solidFill>
              <a:srgbClr val="A72A1E"/>
            </a:solidFill>
            <a:ln>
              <a:noFill/>
            </a:ln>
          </p:spPr>
        </p:sp>
        <p:sp>
          <p:nvSpPr>
            <p:cNvPr id="165" name="Google Shape;165;p22"/>
            <p:cNvSpPr/>
            <p:nvPr/>
          </p:nvSpPr>
          <p:spPr>
            <a:xfrm>
              <a:off x="3636034" y="2553603"/>
              <a:ext cx="1136642" cy="946913"/>
            </a:xfrm>
            <a:custGeom>
              <a:rect b="b" l="l" r="r" t="t"/>
              <a:pathLst>
                <a:path extrusionOk="0" h="46623" w="65016">
                  <a:moveTo>
                    <a:pt x="17858" y="0"/>
                  </a:moveTo>
                  <a:lnTo>
                    <a:pt x="0" y="22135"/>
                  </a:lnTo>
                  <a:lnTo>
                    <a:pt x="65016" y="46623"/>
                  </a:lnTo>
                  <a:lnTo>
                    <a:pt x="65016" y="17537"/>
                  </a:lnTo>
                  <a:close/>
                </a:path>
              </a:pathLst>
            </a:custGeom>
            <a:solidFill>
              <a:srgbClr val="802017"/>
            </a:solidFill>
            <a:ln>
              <a:noFill/>
            </a:ln>
          </p:spPr>
        </p:sp>
        <p:sp>
          <p:nvSpPr>
            <p:cNvPr id="166" name="Google Shape;166;p22"/>
            <p:cNvSpPr/>
            <p:nvPr/>
          </p:nvSpPr>
          <p:spPr>
            <a:xfrm flipH="1">
              <a:off x="4770657" y="2555106"/>
              <a:ext cx="1136642" cy="946913"/>
            </a:xfrm>
            <a:custGeom>
              <a:rect b="b" l="l" r="r" t="t"/>
              <a:pathLst>
                <a:path extrusionOk="0" h="46623" w="65016">
                  <a:moveTo>
                    <a:pt x="17858" y="0"/>
                  </a:moveTo>
                  <a:lnTo>
                    <a:pt x="0" y="22135"/>
                  </a:lnTo>
                  <a:lnTo>
                    <a:pt x="65016" y="46623"/>
                  </a:lnTo>
                  <a:lnTo>
                    <a:pt x="65016" y="17537"/>
                  </a:lnTo>
                  <a:close/>
                </a:path>
              </a:pathLst>
            </a:custGeom>
            <a:solidFill>
              <a:srgbClr val="BE2F22"/>
            </a:solidFill>
            <a:ln>
              <a:noFill/>
            </a:ln>
          </p:spPr>
        </p:sp>
        <p:sp>
          <p:nvSpPr>
            <p:cNvPr id="167" name="Google Shape;167;p22"/>
            <p:cNvSpPr/>
            <p:nvPr/>
          </p:nvSpPr>
          <p:spPr>
            <a:xfrm flipH="1">
              <a:off x="4776508" y="3154705"/>
              <a:ext cx="1559116" cy="1230372"/>
            </a:xfrm>
            <a:custGeom>
              <a:rect b="b" l="l" r="r" t="t"/>
              <a:pathLst>
                <a:path extrusionOk="0" h="20822" w="31954">
                  <a:moveTo>
                    <a:pt x="7355" y="0"/>
                  </a:moveTo>
                  <a:lnTo>
                    <a:pt x="31954" y="8796"/>
                  </a:lnTo>
                  <a:lnTo>
                    <a:pt x="31954" y="20822"/>
                  </a:lnTo>
                  <a:lnTo>
                    <a:pt x="0" y="8895"/>
                  </a:lnTo>
                  <a:close/>
                </a:path>
              </a:pathLst>
            </a:custGeom>
            <a:solidFill>
              <a:srgbClr val="D83829"/>
            </a:solidFill>
            <a:ln>
              <a:noFill/>
            </a:ln>
          </p:spPr>
        </p:sp>
      </p:grpSp>
      <p:grpSp>
        <p:nvGrpSpPr>
          <p:cNvPr id="168" name="Google Shape;168;p22"/>
          <p:cNvGrpSpPr/>
          <p:nvPr/>
        </p:nvGrpSpPr>
        <p:grpSpPr>
          <a:xfrm>
            <a:off x="2762472" y="2144704"/>
            <a:ext cx="1181307" cy="312900"/>
            <a:chOff x="2995927" y="2051434"/>
            <a:chExt cx="1181307" cy="312900"/>
          </a:xfrm>
        </p:grpSpPr>
        <p:cxnSp>
          <p:nvCxnSpPr>
            <p:cNvPr id="169" name="Google Shape;169;p22"/>
            <p:cNvCxnSpPr/>
            <p:nvPr/>
          </p:nvCxnSpPr>
          <p:spPr>
            <a:xfrm rot="10800000">
              <a:off x="3046834" y="2215329"/>
              <a:ext cx="1130400" cy="0"/>
            </a:xfrm>
            <a:prstGeom prst="straightConnector1">
              <a:avLst/>
            </a:prstGeom>
            <a:noFill/>
            <a:ln cap="flat" cmpd="sng" w="9525">
              <a:solidFill>
                <a:srgbClr val="C2C2C2"/>
              </a:solidFill>
              <a:prstDash val="solid"/>
              <a:round/>
              <a:headEnd len="sm" w="sm" type="none"/>
              <a:tailEnd len="sm" w="sm" type="none"/>
            </a:ln>
          </p:spPr>
        </p:cxnSp>
        <p:sp>
          <p:nvSpPr>
            <p:cNvPr id="170" name="Google Shape;170;p22"/>
            <p:cNvSpPr/>
            <p:nvPr/>
          </p:nvSpPr>
          <p:spPr>
            <a:xfrm>
              <a:off x="3020371" y="2111851"/>
              <a:ext cx="198600" cy="198300"/>
            </a:xfrm>
            <a:prstGeom prst="ellipse">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txBox="1"/>
            <p:nvPr/>
          </p:nvSpPr>
          <p:spPr>
            <a:xfrm>
              <a:off x="2995927" y="2051434"/>
              <a:ext cx="247500" cy="3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800">
                  <a:solidFill>
                    <a:srgbClr val="FFFFFF"/>
                  </a:solidFill>
                  <a:latin typeface="Roboto"/>
                  <a:ea typeface="Roboto"/>
                  <a:cs typeface="Roboto"/>
                  <a:sym typeface="Roboto"/>
                </a:rPr>
                <a:t>2</a:t>
              </a:r>
              <a:endParaRPr>
                <a:solidFill>
                  <a:srgbClr val="FFFFFF"/>
                </a:solidFill>
              </a:endParaRPr>
            </a:p>
          </p:txBody>
        </p:sp>
      </p:grpSp>
      <p:sp>
        <p:nvSpPr>
          <p:cNvPr id="172" name="Google Shape;172;p22"/>
          <p:cNvSpPr txBox="1"/>
          <p:nvPr/>
        </p:nvSpPr>
        <p:spPr>
          <a:xfrm>
            <a:off x="751040" y="3711720"/>
            <a:ext cx="2077200" cy="10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Clr>
                <a:srgbClr val="000000"/>
              </a:buClr>
              <a:buSzPts val="1100"/>
              <a:buFont typeface="Arial"/>
              <a:buNone/>
            </a:pPr>
            <a:r>
              <a:rPr b="1" lang="en" sz="1200">
                <a:solidFill>
                  <a:srgbClr val="000000"/>
                </a:solidFill>
                <a:latin typeface="Poppins"/>
                <a:ea typeface="Poppins"/>
                <a:cs typeface="Poppins"/>
                <a:sym typeface="Poppins"/>
              </a:rPr>
              <a:t>The need for alignment and clarity of tier 1 instruction</a:t>
            </a:r>
            <a:endParaRPr b="1" sz="1200">
              <a:latin typeface="Poppins"/>
              <a:ea typeface="Poppins"/>
              <a:cs typeface="Poppins"/>
              <a:sym typeface="Poppins"/>
            </a:endParaRPr>
          </a:p>
        </p:txBody>
      </p:sp>
      <p:sp>
        <p:nvSpPr>
          <p:cNvPr id="173" name="Google Shape;173;p22"/>
          <p:cNvSpPr txBox="1"/>
          <p:nvPr/>
        </p:nvSpPr>
        <p:spPr>
          <a:xfrm>
            <a:off x="966265" y="1257620"/>
            <a:ext cx="2077200" cy="10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b="1" lang="en" sz="1200">
                <a:solidFill>
                  <a:srgbClr val="000000"/>
                </a:solidFill>
                <a:latin typeface="Poppins"/>
                <a:ea typeface="Poppins"/>
                <a:cs typeface="Poppins"/>
                <a:sym typeface="Poppins"/>
              </a:rPr>
              <a:t>The need for effective tier 2 and 3 interventions that solve for reading deficiencies</a:t>
            </a:r>
            <a:endParaRPr b="1" sz="600">
              <a:latin typeface="Poppins"/>
              <a:ea typeface="Poppins"/>
              <a:cs typeface="Poppins"/>
              <a:sym typeface="Poppins"/>
            </a:endParaRPr>
          </a:p>
        </p:txBody>
      </p:sp>
      <p:sp>
        <p:nvSpPr>
          <p:cNvPr id="174" name="Google Shape;174;p22"/>
          <p:cNvSpPr txBox="1"/>
          <p:nvPr>
            <p:ph idx="1" type="body"/>
          </p:nvPr>
        </p:nvSpPr>
        <p:spPr>
          <a:xfrm>
            <a:off x="1120950" y="313625"/>
            <a:ext cx="6902100" cy="727200"/>
          </a:xfrm>
          <a:prstGeom prst="rect">
            <a:avLst/>
          </a:prstGeom>
        </p:spPr>
        <p:txBody>
          <a:bodyPr anchorCtr="0" anchor="t" bIns="91425" lIns="91425" spcFirstLastPara="1" rIns="91425" wrap="square" tIns="91425">
            <a:normAutofit/>
          </a:bodyPr>
          <a:lstStyle/>
          <a:p>
            <a:pPr indent="0" lvl="0" marL="0" rtl="0" algn="ctr">
              <a:lnSpc>
                <a:spcPct val="75000"/>
              </a:lnSpc>
              <a:spcBef>
                <a:spcPts val="0"/>
              </a:spcBef>
              <a:spcAft>
                <a:spcPts val="1200"/>
              </a:spcAft>
              <a:buNone/>
            </a:pPr>
            <a:r>
              <a:rPr b="1" lang="en" sz="4100">
                <a:solidFill>
                  <a:srgbClr val="00649D"/>
                </a:solidFill>
                <a:latin typeface="Poppins"/>
                <a:ea typeface="Poppins"/>
                <a:cs typeface="Poppins"/>
                <a:sym typeface="Poppins"/>
              </a:rPr>
              <a:t>Root-Cause Analysis</a:t>
            </a:r>
            <a:endParaRPr b="1" sz="4100">
              <a:solidFill>
                <a:srgbClr val="00649D"/>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